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26" r:id="rId2"/>
    <p:sldId id="258" r:id="rId3"/>
    <p:sldId id="373" r:id="rId4"/>
    <p:sldId id="352" r:id="rId5"/>
    <p:sldId id="351" r:id="rId6"/>
    <p:sldId id="353" r:id="rId7"/>
    <p:sldId id="336" r:id="rId8"/>
    <p:sldId id="355" r:id="rId9"/>
    <p:sldId id="356" r:id="rId10"/>
    <p:sldId id="377" r:id="rId11"/>
    <p:sldId id="378" r:id="rId12"/>
    <p:sldId id="374" r:id="rId13"/>
    <p:sldId id="327" r:id="rId14"/>
    <p:sldId id="329" r:id="rId15"/>
    <p:sldId id="360" r:id="rId16"/>
    <p:sldId id="338" r:id="rId17"/>
    <p:sldId id="362" r:id="rId18"/>
    <p:sldId id="363" r:id="rId19"/>
    <p:sldId id="364" r:id="rId20"/>
    <p:sldId id="333" r:id="rId21"/>
    <p:sldId id="365" r:id="rId22"/>
    <p:sldId id="366" r:id="rId23"/>
    <p:sldId id="339" r:id="rId24"/>
    <p:sldId id="375" r:id="rId25"/>
    <p:sldId id="343" r:id="rId26"/>
    <p:sldId id="372" r:id="rId27"/>
    <p:sldId id="367" r:id="rId28"/>
    <p:sldId id="368" r:id="rId29"/>
    <p:sldId id="369" r:id="rId30"/>
    <p:sldId id="370" r:id="rId31"/>
    <p:sldId id="371" r:id="rId32"/>
    <p:sldId id="379" r:id="rId33"/>
    <p:sldId id="380" r:id="rId34"/>
    <p:sldId id="381" r:id="rId35"/>
    <p:sldId id="382" r:id="rId36"/>
    <p:sldId id="383" r:id="rId37"/>
    <p:sldId id="384" r:id="rId38"/>
    <p:sldId id="385" r:id="rId39"/>
    <p:sldId id="386" r:id="rId40"/>
    <p:sldId id="387" r:id="rId41"/>
    <p:sldId id="376" r:id="rId42"/>
    <p:sldId id="388" r:id="rId43"/>
    <p:sldId id="389" r:id="rId44"/>
    <p:sldId id="341" r:id="rId45"/>
    <p:sldId id="390" r:id="rId46"/>
    <p:sldId id="345" r:id="rId47"/>
  </p:sldIdLst>
  <p:sldSz cx="9144000" cy="6858000" type="screen4x3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50" autoAdjust="0"/>
    <p:restoredTop sz="76513" autoAdjust="0"/>
  </p:normalViewPr>
  <p:slideViewPr>
    <p:cSldViewPr snapToGrid="0">
      <p:cViewPr varScale="1">
        <p:scale>
          <a:sx n="45" d="100"/>
          <a:sy n="45" d="100"/>
        </p:scale>
        <p:origin x="-1392" y="-86"/>
      </p:cViewPr>
      <p:guideLst>
        <p:guide orient="horz" pos="402"/>
        <p:guide pos="257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2720"/>
    </p:cViewPr>
  </p:sorterViewPr>
  <p:notesViewPr>
    <p:cSldViewPr snapToGrid="0">
      <p:cViewPr varScale="1">
        <p:scale>
          <a:sx n="80" d="100"/>
          <a:sy n="80" d="100"/>
        </p:scale>
        <p:origin x="-226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CE204-6483-EF4F-9CCC-FE7B9E95F8BD}" type="doc">
      <dgm:prSet loTypeId="urn:microsoft.com/office/officeart/2005/8/layout/venn1" loCatId="relationship" qsTypeId="urn:microsoft.com/office/officeart/2005/8/quickstyle/simple1" qsCatId="simple" csTypeId="urn:microsoft.com/office/officeart/2005/8/colors/accent1_5" csCatId="accent1" phldr="1"/>
      <dgm:spPr/>
    </dgm:pt>
    <dgm:pt modelId="{0B035ECE-C691-8F46-B9EF-157E10F3F806}">
      <dgm:prSet phldrT="[Text]" custT="1"/>
      <dgm:spPr/>
      <dgm:t>
        <a:bodyPr/>
        <a:lstStyle/>
        <a:p>
          <a:r>
            <a:rPr lang="en-US" sz="2000" b="1" dirty="0" smtClean="0"/>
            <a:t>Mathematical &amp; Computational Sciences</a:t>
          </a:r>
          <a:endParaRPr lang="en-US" sz="2000" b="1" dirty="0"/>
        </a:p>
      </dgm:t>
    </dgm:pt>
    <dgm:pt modelId="{77A7BA70-4D6B-844F-B61B-EF12CAC2E868}" type="parTrans" cxnId="{94F3098F-6174-2240-A07B-E262CD81C124}">
      <dgm:prSet/>
      <dgm:spPr/>
      <dgm:t>
        <a:bodyPr/>
        <a:lstStyle/>
        <a:p>
          <a:endParaRPr lang="en-US"/>
        </a:p>
      </dgm:t>
    </dgm:pt>
    <dgm:pt modelId="{60C6EE9E-15BB-294A-B0CD-7873A1C6E94A}" type="sibTrans" cxnId="{94F3098F-6174-2240-A07B-E262CD81C124}">
      <dgm:prSet/>
      <dgm:spPr/>
      <dgm:t>
        <a:bodyPr/>
        <a:lstStyle/>
        <a:p>
          <a:endParaRPr lang="en-US"/>
        </a:p>
      </dgm:t>
    </dgm:pt>
    <dgm:pt modelId="{D6317309-FDAA-3A4C-8849-E93804B4C0B9}">
      <dgm:prSet phldrT="[Text]" custT="1"/>
      <dgm:spPr/>
      <dgm:t>
        <a:bodyPr/>
        <a:lstStyle/>
        <a:p>
          <a:r>
            <a:rPr lang="en-US" sz="2000" b="1" dirty="0" smtClean="0"/>
            <a:t>Health &amp; Life Sciences</a:t>
          </a:r>
          <a:endParaRPr lang="en-US" sz="2000" b="1" dirty="0"/>
        </a:p>
      </dgm:t>
    </dgm:pt>
    <dgm:pt modelId="{6408B777-2F38-A347-851D-D5558A83EEEF}" type="parTrans" cxnId="{1EE15938-191A-B642-A049-E98F0370ED84}">
      <dgm:prSet/>
      <dgm:spPr/>
      <dgm:t>
        <a:bodyPr/>
        <a:lstStyle/>
        <a:p>
          <a:endParaRPr lang="en-US"/>
        </a:p>
      </dgm:t>
    </dgm:pt>
    <dgm:pt modelId="{E1AE7D21-F1B2-0248-A485-54067D34EE4B}" type="sibTrans" cxnId="{1EE15938-191A-B642-A049-E98F0370ED84}">
      <dgm:prSet/>
      <dgm:spPr/>
      <dgm:t>
        <a:bodyPr/>
        <a:lstStyle/>
        <a:p>
          <a:endParaRPr lang="en-US"/>
        </a:p>
      </dgm:t>
    </dgm:pt>
    <dgm:pt modelId="{213384E9-397B-D049-9A33-2AF287873682}">
      <dgm:prSet phldrT="[Text]" custT="1"/>
      <dgm:spPr/>
      <dgm:t>
        <a:bodyPr/>
        <a:lstStyle/>
        <a:p>
          <a:r>
            <a:rPr lang="en-US" sz="2000" b="1" dirty="0" smtClean="0"/>
            <a:t>Social Sciences</a:t>
          </a:r>
          <a:endParaRPr lang="en-US" sz="2000" b="1" dirty="0"/>
        </a:p>
      </dgm:t>
    </dgm:pt>
    <dgm:pt modelId="{7645F429-6899-7347-812F-60D8B3F7847B}" type="parTrans" cxnId="{0DC0128A-F6B1-E247-B4A3-E790E21F4125}">
      <dgm:prSet/>
      <dgm:spPr/>
      <dgm:t>
        <a:bodyPr/>
        <a:lstStyle/>
        <a:p>
          <a:endParaRPr lang="en-US"/>
        </a:p>
      </dgm:t>
    </dgm:pt>
    <dgm:pt modelId="{30BE7788-1CC5-584F-BD6F-B10C5E1BEB1A}" type="sibTrans" cxnId="{0DC0128A-F6B1-E247-B4A3-E790E21F4125}">
      <dgm:prSet/>
      <dgm:spPr/>
      <dgm:t>
        <a:bodyPr/>
        <a:lstStyle/>
        <a:p>
          <a:endParaRPr lang="en-US"/>
        </a:p>
      </dgm:t>
    </dgm:pt>
    <dgm:pt modelId="{6585E3AA-52E6-324B-AD3A-BEA323F622E2}" type="pres">
      <dgm:prSet presAssocID="{E76CE204-6483-EF4F-9CCC-FE7B9E95F8BD}" presName="compositeShape" presStyleCnt="0">
        <dgm:presLayoutVars>
          <dgm:chMax val="7"/>
          <dgm:dir/>
          <dgm:resizeHandles val="exact"/>
        </dgm:presLayoutVars>
      </dgm:prSet>
      <dgm:spPr/>
    </dgm:pt>
    <dgm:pt modelId="{C5E82127-5374-EB42-94C4-B29DD3DCB226}" type="pres">
      <dgm:prSet presAssocID="{0B035ECE-C691-8F46-B9EF-157E10F3F806}" presName="circ1" presStyleLbl="vennNode1" presStyleIdx="0" presStyleCnt="3"/>
      <dgm:spPr/>
      <dgm:t>
        <a:bodyPr/>
        <a:lstStyle/>
        <a:p>
          <a:endParaRPr lang="en-US"/>
        </a:p>
      </dgm:t>
    </dgm:pt>
    <dgm:pt modelId="{B330844F-81BB-9E4B-BA8A-5D8E4ECF6C2C}" type="pres">
      <dgm:prSet presAssocID="{0B035ECE-C691-8F46-B9EF-157E10F3F80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47BA6-1441-4545-A5ED-9B7ECCD5A8EA}" type="pres">
      <dgm:prSet presAssocID="{D6317309-FDAA-3A4C-8849-E93804B4C0B9}" presName="circ2" presStyleLbl="vennNode1" presStyleIdx="1" presStyleCnt="3"/>
      <dgm:spPr/>
      <dgm:t>
        <a:bodyPr/>
        <a:lstStyle/>
        <a:p>
          <a:endParaRPr lang="en-US"/>
        </a:p>
      </dgm:t>
    </dgm:pt>
    <dgm:pt modelId="{98930BEA-BF42-084A-A8F7-5C79C2CA9AB4}" type="pres">
      <dgm:prSet presAssocID="{D6317309-FDAA-3A4C-8849-E93804B4C0B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ECAC0-6848-264D-8A96-97206250D5AF}" type="pres">
      <dgm:prSet presAssocID="{213384E9-397B-D049-9A33-2AF287873682}" presName="circ3" presStyleLbl="vennNode1" presStyleIdx="2" presStyleCnt="3"/>
      <dgm:spPr/>
      <dgm:t>
        <a:bodyPr/>
        <a:lstStyle/>
        <a:p>
          <a:endParaRPr lang="en-US"/>
        </a:p>
      </dgm:t>
    </dgm:pt>
    <dgm:pt modelId="{C3DA8A1B-E4BF-BB40-8205-A8003CAB7734}" type="pres">
      <dgm:prSet presAssocID="{213384E9-397B-D049-9A33-2AF28787368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49D3BE-3FC5-CA4E-BD19-C1E7D1961E72}" type="presOf" srcId="{0B035ECE-C691-8F46-B9EF-157E10F3F806}" destId="{B330844F-81BB-9E4B-BA8A-5D8E4ECF6C2C}" srcOrd="1" destOrd="0" presId="urn:microsoft.com/office/officeart/2005/8/layout/venn1"/>
    <dgm:cxn modelId="{7989EE68-6A4F-EB45-A1B0-B7B5B2B7EB87}" type="presOf" srcId="{D6317309-FDAA-3A4C-8849-E93804B4C0B9}" destId="{98930BEA-BF42-084A-A8F7-5C79C2CA9AB4}" srcOrd="1" destOrd="0" presId="urn:microsoft.com/office/officeart/2005/8/layout/venn1"/>
    <dgm:cxn modelId="{0DC0128A-F6B1-E247-B4A3-E790E21F4125}" srcId="{E76CE204-6483-EF4F-9CCC-FE7B9E95F8BD}" destId="{213384E9-397B-D049-9A33-2AF287873682}" srcOrd="2" destOrd="0" parTransId="{7645F429-6899-7347-812F-60D8B3F7847B}" sibTransId="{30BE7788-1CC5-584F-BD6F-B10C5E1BEB1A}"/>
    <dgm:cxn modelId="{1EE15938-191A-B642-A049-E98F0370ED84}" srcId="{E76CE204-6483-EF4F-9CCC-FE7B9E95F8BD}" destId="{D6317309-FDAA-3A4C-8849-E93804B4C0B9}" srcOrd="1" destOrd="0" parTransId="{6408B777-2F38-A347-851D-D5558A83EEEF}" sibTransId="{E1AE7D21-F1B2-0248-A485-54067D34EE4B}"/>
    <dgm:cxn modelId="{DFF27146-A07A-C64D-B054-DDB45012876A}" type="presOf" srcId="{D6317309-FDAA-3A4C-8849-E93804B4C0B9}" destId="{5A247BA6-1441-4545-A5ED-9B7ECCD5A8EA}" srcOrd="0" destOrd="0" presId="urn:microsoft.com/office/officeart/2005/8/layout/venn1"/>
    <dgm:cxn modelId="{A0EEDCFE-2C2E-E041-AF8F-59322B41D9E9}" type="presOf" srcId="{213384E9-397B-D049-9A33-2AF287873682}" destId="{C3CECAC0-6848-264D-8A96-97206250D5AF}" srcOrd="0" destOrd="0" presId="urn:microsoft.com/office/officeart/2005/8/layout/venn1"/>
    <dgm:cxn modelId="{BFB10A92-C499-E14F-8E83-E19AD6485367}" type="presOf" srcId="{213384E9-397B-D049-9A33-2AF287873682}" destId="{C3DA8A1B-E4BF-BB40-8205-A8003CAB7734}" srcOrd="1" destOrd="0" presId="urn:microsoft.com/office/officeart/2005/8/layout/venn1"/>
    <dgm:cxn modelId="{E59A2F22-03EA-9449-B5F4-14ABD190A582}" type="presOf" srcId="{E76CE204-6483-EF4F-9CCC-FE7B9E95F8BD}" destId="{6585E3AA-52E6-324B-AD3A-BEA323F622E2}" srcOrd="0" destOrd="0" presId="urn:microsoft.com/office/officeart/2005/8/layout/venn1"/>
    <dgm:cxn modelId="{94F3098F-6174-2240-A07B-E262CD81C124}" srcId="{E76CE204-6483-EF4F-9CCC-FE7B9E95F8BD}" destId="{0B035ECE-C691-8F46-B9EF-157E10F3F806}" srcOrd="0" destOrd="0" parTransId="{77A7BA70-4D6B-844F-B61B-EF12CAC2E868}" sibTransId="{60C6EE9E-15BB-294A-B0CD-7873A1C6E94A}"/>
    <dgm:cxn modelId="{AB7BD515-2FC6-0645-A764-6305F8EE9120}" type="presOf" srcId="{0B035ECE-C691-8F46-B9EF-157E10F3F806}" destId="{C5E82127-5374-EB42-94C4-B29DD3DCB226}" srcOrd="0" destOrd="0" presId="urn:microsoft.com/office/officeart/2005/8/layout/venn1"/>
    <dgm:cxn modelId="{FD16E8D7-EEEF-4E4E-A1A5-13868C8FB014}" type="presParOf" srcId="{6585E3AA-52E6-324B-AD3A-BEA323F622E2}" destId="{C5E82127-5374-EB42-94C4-B29DD3DCB226}" srcOrd="0" destOrd="0" presId="urn:microsoft.com/office/officeart/2005/8/layout/venn1"/>
    <dgm:cxn modelId="{83B0AE09-8439-9249-B0AF-01D255AE64ED}" type="presParOf" srcId="{6585E3AA-52E6-324B-AD3A-BEA323F622E2}" destId="{B330844F-81BB-9E4B-BA8A-5D8E4ECF6C2C}" srcOrd="1" destOrd="0" presId="urn:microsoft.com/office/officeart/2005/8/layout/venn1"/>
    <dgm:cxn modelId="{6E7BBDAA-8EB2-304B-B766-3C9182C990A9}" type="presParOf" srcId="{6585E3AA-52E6-324B-AD3A-BEA323F622E2}" destId="{5A247BA6-1441-4545-A5ED-9B7ECCD5A8EA}" srcOrd="2" destOrd="0" presId="urn:microsoft.com/office/officeart/2005/8/layout/venn1"/>
    <dgm:cxn modelId="{3E5C9942-C993-BD41-BCF3-7E139EE9F724}" type="presParOf" srcId="{6585E3AA-52E6-324B-AD3A-BEA323F622E2}" destId="{98930BEA-BF42-084A-A8F7-5C79C2CA9AB4}" srcOrd="3" destOrd="0" presId="urn:microsoft.com/office/officeart/2005/8/layout/venn1"/>
    <dgm:cxn modelId="{07B38C01-8788-174D-91C0-7AC815DA01B9}" type="presParOf" srcId="{6585E3AA-52E6-324B-AD3A-BEA323F622E2}" destId="{C3CECAC0-6848-264D-8A96-97206250D5AF}" srcOrd="4" destOrd="0" presId="urn:microsoft.com/office/officeart/2005/8/layout/venn1"/>
    <dgm:cxn modelId="{A10D0B5B-63AC-6849-A75A-8B9839A32C47}" type="presParOf" srcId="{6585E3AA-52E6-324B-AD3A-BEA323F622E2}" destId="{C3DA8A1B-E4BF-BB40-8205-A8003CAB7734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3DDC985-04BC-0E46-99A2-D13F1163207E}" type="doc">
      <dgm:prSet loTypeId="urn:microsoft.com/office/officeart/2009/layout/Reverse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86C767-1A86-764B-B63B-DC0568CE0761}">
      <dgm:prSet phldrT="[Text]"/>
      <dgm:spPr/>
      <dgm:t>
        <a:bodyPr/>
        <a:lstStyle/>
        <a:p>
          <a:pPr algn="ctr"/>
          <a:r>
            <a:rPr lang="en-US" b="1" dirty="0" smtClean="0"/>
            <a:t>Clinical Encounters</a:t>
          </a:r>
          <a:endParaRPr lang="en-US" b="1" dirty="0"/>
        </a:p>
      </dgm:t>
    </dgm:pt>
    <dgm:pt modelId="{51B0301E-7A46-6F4D-9F33-F43BCDCFBB1F}" type="parTrans" cxnId="{725B3070-6A32-F54F-9C13-E3A73BF16DD7}">
      <dgm:prSet/>
      <dgm:spPr/>
      <dgm:t>
        <a:bodyPr/>
        <a:lstStyle/>
        <a:p>
          <a:endParaRPr lang="en-US"/>
        </a:p>
      </dgm:t>
    </dgm:pt>
    <dgm:pt modelId="{9EDB898F-8379-3644-8FE1-EFC422AABD66}" type="sibTrans" cxnId="{725B3070-6A32-F54F-9C13-E3A73BF16DD7}">
      <dgm:prSet/>
      <dgm:spPr/>
      <dgm:t>
        <a:bodyPr/>
        <a:lstStyle/>
        <a:p>
          <a:endParaRPr lang="en-US"/>
        </a:p>
      </dgm:t>
    </dgm:pt>
    <dgm:pt modelId="{7373EA2F-09B2-A046-AD3C-AEED76491BDA}">
      <dgm:prSet phldrT="[Text]"/>
      <dgm:spPr/>
      <dgm:t>
        <a:bodyPr/>
        <a:lstStyle/>
        <a:p>
          <a:pPr algn="ctr"/>
          <a:r>
            <a:rPr lang="en-US" b="1" dirty="0" smtClean="0"/>
            <a:t>Research</a:t>
          </a:r>
          <a:endParaRPr lang="en-US" b="1" dirty="0"/>
        </a:p>
      </dgm:t>
    </dgm:pt>
    <dgm:pt modelId="{4CB10816-8A83-0A42-BB12-A16CFDE3450B}" type="parTrans" cxnId="{80ABBBC4-CC8F-0E42-BB5D-F27F2F8DDD50}">
      <dgm:prSet/>
      <dgm:spPr/>
      <dgm:t>
        <a:bodyPr/>
        <a:lstStyle/>
        <a:p>
          <a:endParaRPr lang="en-US"/>
        </a:p>
      </dgm:t>
    </dgm:pt>
    <dgm:pt modelId="{E60EEF46-7045-7B44-9817-680C39C097E3}" type="sibTrans" cxnId="{80ABBBC4-CC8F-0E42-BB5D-F27F2F8DDD50}">
      <dgm:prSet/>
      <dgm:spPr/>
      <dgm:t>
        <a:bodyPr/>
        <a:lstStyle/>
        <a:p>
          <a:endParaRPr lang="en-US"/>
        </a:p>
      </dgm:t>
    </dgm:pt>
    <dgm:pt modelId="{8FD9DF53-8191-6C4E-921F-847654392A1C}" type="pres">
      <dgm:prSet presAssocID="{B3DDC985-04BC-0E46-99A2-D13F1163207E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7B41A2B-6B61-D643-A539-DE4AEB88C243}" type="pres">
      <dgm:prSet presAssocID="{B3DDC985-04BC-0E46-99A2-D13F1163207E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D6605-C82B-0849-81A6-2314C30C662D}" type="pres">
      <dgm:prSet presAssocID="{B3DDC985-04BC-0E46-99A2-D13F1163207E}" presName="LeftNode" presStyleLbl="bgImgPlace1" presStyleIdx="0" presStyleCnt="2">
        <dgm:presLayoutVars>
          <dgm:chMax val="2"/>
          <dgm:chPref val="2"/>
        </dgm:presLayoutVars>
      </dgm:prSet>
      <dgm:spPr/>
      <dgm:t>
        <a:bodyPr/>
        <a:lstStyle/>
        <a:p>
          <a:endParaRPr lang="en-US"/>
        </a:p>
      </dgm:t>
    </dgm:pt>
    <dgm:pt modelId="{5B7DAF96-6BC4-EB44-880F-B23DB0EA776D}" type="pres">
      <dgm:prSet presAssocID="{B3DDC985-04BC-0E46-99A2-D13F1163207E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2B12FD-42E2-314E-9E10-26A3B8D3A114}" type="pres">
      <dgm:prSet presAssocID="{B3DDC985-04BC-0E46-99A2-D13F1163207E}" presName="RightNode" presStyleLbl="bgImgPlace1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A46CA11-167A-C04C-B6F6-C4F27DF4531F}" type="pres">
      <dgm:prSet presAssocID="{B3DDC985-04BC-0E46-99A2-D13F1163207E}" presName="TopArrow" presStyleLbl="node1" presStyleIdx="0" presStyleCnt="2"/>
      <dgm:spPr/>
    </dgm:pt>
    <dgm:pt modelId="{9593DCC5-7A1B-9747-A74D-D5468ACD480D}" type="pres">
      <dgm:prSet presAssocID="{B3DDC985-04BC-0E46-99A2-D13F1163207E}" presName="BottomArrow" presStyleLbl="node1" presStyleIdx="1" presStyleCnt="2"/>
      <dgm:spPr/>
    </dgm:pt>
  </dgm:ptLst>
  <dgm:cxnLst>
    <dgm:cxn modelId="{E95D845F-2ADF-2241-939A-D3F74EBE959F}" type="presOf" srcId="{7373EA2F-09B2-A046-AD3C-AEED76491BDA}" destId="{8C2B12FD-42E2-314E-9E10-26A3B8D3A114}" srcOrd="1" destOrd="0" presId="urn:microsoft.com/office/officeart/2009/layout/ReverseList"/>
    <dgm:cxn modelId="{64E8B72D-9702-104E-ACD0-005DB130B4BA}" type="presOf" srcId="{7373EA2F-09B2-A046-AD3C-AEED76491BDA}" destId="{5B7DAF96-6BC4-EB44-880F-B23DB0EA776D}" srcOrd="0" destOrd="0" presId="urn:microsoft.com/office/officeart/2009/layout/ReverseList"/>
    <dgm:cxn modelId="{83B9DC28-0B44-0247-80F4-B3F2D994CD47}" type="presOf" srcId="{2186C767-1A86-764B-B63B-DC0568CE0761}" destId="{67B41A2B-6B61-D643-A539-DE4AEB88C243}" srcOrd="0" destOrd="0" presId="urn:microsoft.com/office/officeart/2009/layout/ReverseList"/>
    <dgm:cxn modelId="{B5A9508D-0AF5-354D-A8A9-F7EBEC9DE187}" type="presOf" srcId="{2186C767-1A86-764B-B63B-DC0568CE0761}" destId="{1F4D6605-C82B-0849-81A6-2314C30C662D}" srcOrd="1" destOrd="0" presId="urn:microsoft.com/office/officeart/2009/layout/ReverseList"/>
    <dgm:cxn modelId="{725B3070-6A32-F54F-9C13-E3A73BF16DD7}" srcId="{B3DDC985-04BC-0E46-99A2-D13F1163207E}" destId="{2186C767-1A86-764B-B63B-DC0568CE0761}" srcOrd="0" destOrd="0" parTransId="{51B0301E-7A46-6F4D-9F33-F43BCDCFBB1F}" sibTransId="{9EDB898F-8379-3644-8FE1-EFC422AABD66}"/>
    <dgm:cxn modelId="{008A78EC-56B0-ED4D-BE73-B221F40F15D3}" type="presOf" srcId="{B3DDC985-04BC-0E46-99A2-D13F1163207E}" destId="{8FD9DF53-8191-6C4E-921F-847654392A1C}" srcOrd="0" destOrd="0" presId="urn:microsoft.com/office/officeart/2009/layout/ReverseList"/>
    <dgm:cxn modelId="{80ABBBC4-CC8F-0E42-BB5D-F27F2F8DDD50}" srcId="{B3DDC985-04BC-0E46-99A2-D13F1163207E}" destId="{7373EA2F-09B2-A046-AD3C-AEED76491BDA}" srcOrd="1" destOrd="0" parTransId="{4CB10816-8A83-0A42-BB12-A16CFDE3450B}" sibTransId="{E60EEF46-7045-7B44-9817-680C39C097E3}"/>
    <dgm:cxn modelId="{12CCA995-C916-D544-A988-6CD82A90B23A}" type="presParOf" srcId="{8FD9DF53-8191-6C4E-921F-847654392A1C}" destId="{67B41A2B-6B61-D643-A539-DE4AEB88C243}" srcOrd="0" destOrd="0" presId="urn:microsoft.com/office/officeart/2009/layout/ReverseList"/>
    <dgm:cxn modelId="{0AD09D9B-488B-4D4F-806C-F6B9654DE088}" type="presParOf" srcId="{8FD9DF53-8191-6C4E-921F-847654392A1C}" destId="{1F4D6605-C82B-0849-81A6-2314C30C662D}" srcOrd="1" destOrd="0" presId="urn:microsoft.com/office/officeart/2009/layout/ReverseList"/>
    <dgm:cxn modelId="{4DD1F248-1915-3942-96D9-857D8D9DD53F}" type="presParOf" srcId="{8FD9DF53-8191-6C4E-921F-847654392A1C}" destId="{5B7DAF96-6BC4-EB44-880F-B23DB0EA776D}" srcOrd="2" destOrd="0" presId="urn:microsoft.com/office/officeart/2009/layout/ReverseList"/>
    <dgm:cxn modelId="{F1B7991D-D020-7749-94FB-86F836E6006C}" type="presParOf" srcId="{8FD9DF53-8191-6C4E-921F-847654392A1C}" destId="{8C2B12FD-42E2-314E-9E10-26A3B8D3A114}" srcOrd="3" destOrd="0" presId="urn:microsoft.com/office/officeart/2009/layout/ReverseList"/>
    <dgm:cxn modelId="{F12C9002-7943-414D-BCFD-F1761D1B105F}" type="presParOf" srcId="{8FD9DF53-8191-6C4E-921F-847654392A1C}" destId="{DA46CA11-167A-C04C-B6F6-C4F27DF4531F}" srcOrd="4" destOrd="0" presId="urn:microsoft.com/office/officeart/2009/layout/ReverseList"/>
    <dgm:cxn modelId="{FA82DD4D-8D28-C943-8518-986CC1729E98}" type="presParOf" srcId="{8FD9DF53-8191-6C4E-921F-847654392A1C}" destId="{9593DCC5-7A1B-9747-A74D-D5468ACD480D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B4D422-9B7A-464C-AC7F-1CAAA1346515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F2F33A45-6FF9-FE41-9369-E5C1C2356016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212632EF-FE12-2E48-8AAB-7ABA09B64E8E}" type="parTrans" cxnId="{084D804F-AD2A-034D-8601-B428601E2E97}">
      <dgm:prSet/>
      <dgm:spPr/>
      <dgm:t>
        <a:bodyPr/>
        <a:lstStyle/>
        <a:p>
          <a:endParaRPr lang="en-US"/>
        </a:p>
      </dgm:t>
    </dgm:pt>
    <dgm:pt modelId="{7C4AC69C-D852-404A-A9BC-EA59DFF6B646}" type="sibTrans" cxnId="{084D804F-AD2A-034D-8601-B428601E2E97}">
      <dgm:prSet/>
      <dgm:spPr/>
      <dgm:t>
        <a:bodyPr/>
        <a:lstStyle/>
        <a:p>
          <a:endParaRPr lang="en-US"/>
        </a:p>
      </dgm:t>
    </dgm:pt>
    <dgm:pt modelId="{FE3103F0-64CA-7246-90AD-C58C93AB4D50}">
      <dgm:prSet phldrT="[Text]"/>
      <dgm:spPr/>
      <dgm:t>
        <a:bodyPr/>
        <a:lstStyle/>
        <a:p>
          <a:r>
            <a:rPr lang="en-US" dirty="0" smtClean="0"/>
            <a:t>Information</a:t>
          </a:r>
          <a:endParaRPr lang="en-US" dirty="0"/>
        </a:p>
      </dgm:t>
    </dgm:pt>
    <dgm:pt modelId="{85FC50A7-3D6E-7147-9E64-09BC234DAE38}" type="parTrans" cxnId="{945FAC58-3D74-4242-B8C5-86697C3C2FA8}">
      <dgm:prSet/>
      <dgm:spPr/>
      <dgm:t>
        <a:bodyPr/>
        <a:lstStyle/>
        <a:p>
          <a:endParaRPr lang="en-US"/>
        </a:p>
      </dgm:t>
    </dgm:pt>
    <dgm:pt modelId="{50BF8FBF-0E24-B741-AA3E-EA96D854B6AF}" type="sibTrans" cxnId="{945FAC58-3D74-4242-B8C5-86697C3C2FA8}">
      <dgm:prSet/>
      <dgm:spPr/>
      <dgm:t>
        <a:bodyPr/>
        <a:lstStyle/>
        <a:p>
          <a:endParaRPr lang="en-US"/>
        </a:p>
      </dgm:t>
    </dgm:pt>
    <dgm:pt modelId="{B1D9BA37-C84F-C64F-B288-49213AF66AB7}">
      <dgm:prSet phldrT="[Text]"/>
      <dgm:spPr/>
      <dgm:t>
        <a:bodyPr/>
        <a:lstStyle/>
        <a:p>
          <a:r>
            <a:rPr lang="en-US" dirty="0" smtClean="0"/>
            <a:t>Knowledge</a:t>
          </a:r>
          <a:endParaRPr lang="en-US" dirty="0"/>
        </a:p>
      </dgm:t>
    </dgm:pt>
    <dgm:pt modelId="{5AB8B71F-CA4D-2F4C-B306-5C118126C755}" type="parTrans" cxnId="{7E7473F4-BE34-9846-991D-E05518BF3A7D}">
      <dgm:prSet/>
      <dgm:spPr/>
      <dgm:t>
        <a:bodyPr/>
        <a:lstStyle/>
        <a:p>
          <a:endParaRPr lang="en-US"/>
        </a:p>
      </dgm:t>
    </dgm:pt>
    <dgm:pt modelId="{7EDD1643-9E6C-3C44-9303-6CBD8D3DC291}" type="sibTrans" cxnId="{7E7473F4-BE34-9846-991D-E05518BF3A7D}">
      <dgm:prSet/>
      <dgm:spPr/>
      <dgm:t>
        <a:bodyPr/>
        <a:lstStyle/>
        <a:p>
          <a:endParaRPr lang="en-US"/>
        </a:p>
      </dgm:t>
    </dgm:pt>
    <dgm:pt modelId="{5C269196-C3FD-774B-8FF8-ABF95825244B}" type="pres">
      <dgm:prSet presAssocID="{9AB4D422-9B7A-464C-AC7F-1CAAA1346515}" presName="CompostProcess" presStyleCnt="0">
        <dgm:presLayoutVars>
          <dgm:dir/>
          <dgm:resizeHandles val="exact"/>
        </dgm:presLayoutVars>
      </dgm:prSet>
      <dgm:spPr/>
    </dgm:pt>
    <dgm:pt modelId="{87874B25-2CF7-D34A-B9BF-E6CB19DE0EAB}" type="pres">
      <dgm:prSet presAssocID="{9AB4D422-9B7A-464C-AC7F-1CAAA1346515}" presName="arrow" presStyleLbl="bgShp" presStyleIdx="0" presStyleCnt="1"/>
      <dgm:spPr/>
    </dgm:pt>
    <dgm:pt modelId="{56B251A0-986B-2240-838D-A603357E43A2}" type="pres">
      <dgm:prSet presAssocID="{9AB4D422-9B7A-464C-AC7F-1CAAA1346515}" presName="linearProcess" presStyleCnt="0"/>
      <dgm:spPr/>
    </dgm:pt>
    <dgm:pt modelId="{49AEE7F7-9AFE-414B-9487-4F177664271B}" type="pres">
      <dgm:prSet presAssocID="{F2F33A45-6FF9-FE41-9369-E5C1C235601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34480-C6CC-E747-A3B2-763F83FDD6A7}" type="pres">
      <dgm:prSet presAssocID="{7C4AC69C-D852-404A-A9BC-EA59DFF6B646}" presName="sibTrans" presStyleCnt="0"/>
      <dgm:spPr/>
    </dgm:pt>
    <dgm:pt modelId="{CF8DBD3F-BD42-2445-A4B3-A649A47F1E8A}" type="pres">
      <dgm:prSet presAssocID="{FE3103F0-64CA-7246-90AD-C58C93AB4D5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3A6C8-710C-E743-A950-B20CBF9A73B0}" type="pres">
      <dgm:prSet presAssocID="{50BF8FBF-0E24-B741-AA3E-EA96D854B6AF}" presName="sibTrans" presStyleCnt="0"/>
      <dgm:spPr/>
    </dgm:pt>
    <dgm:pt modelId="{622AE12C-5799-CD4A-A0B4-22C4D440BF2F}" type="pres">
      <dgm:prSet presAssocID="{B1D9BA37-C84F-C64F-B288-49213AF66AB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E471A4-E710-C044-BC7A-2A276CD96FE1}" type="presOf" srcId="{FE3103F0-64CA-7246-90AD-C58C93AB4D50}" destId="{CF8DBD3F-BD42-2445-A4B3-A649A47F1E8A}" srcOrd="0" destOrd="0" presId="urn:microsoft.com/office/officeart/2005/8/layout/hProcess9"/>
    <dgm:cxn modelId="{5C5A1035-B6DC-3848-AE03-05203DD70E3F}" type="presOf" srcId="{B1D9BA37-C84F-C64F-B288-49213AF66AB7}" destId="{622AE12C-5799-CD4A-A0B4-22C4D440BF2F}" srcOrd="0" destOrd="0" presId="urn:microsoft.com/office/officeart/2005/8/layout/hProcess9"/>
    <dgm:cxn modelId="{19A0F044-3566-1345-B15B-84DEE0340A9A}" type="presOf" srcId="{F2F33A45-6FF9-FE41-9369-E5C1C2356016}" destId="{49AEE7F7-9AFE-414B-9487-4F177664271B}" srcOrd="0" destOrd="0" presId="urn:microsoft.com/office/officeart/2005/8/layout/hProcess9"/>
    <dgm:cxn modelId="{945FAC58-3D74-4242-B8C5-86697C3C2FA8}" srcId="{9AB4D422-9B7A-464C-AC7F-1CAAA1346515}" destId="{FE3103F0-64CA-7246-90AD-C58C93AB4D50}" srcOrd="1" destOrd="0" parTransId="{85FC50A7-3D6E-7147-9E64-09BC234DAE38}" sibTransId="{50BF8FBF-0E24-B741-AA3E-EA96D854B6AF}"/>
    <dgm:cxn modelId="{B9F06D14-683D-BE4F-9B65-81321B804025}" type="presOf" srcId="{9AB4D422-9B7A-464C-AC7F-1CAAA1346515}" destId="{5C269196-C3FD-774B-8FF8-ABF95825244B}" srcOrd="0" destOrd="0" presId="urn:microsoft.com/office/officeart/2005/8/layout/hProcess9"/>
    <dgm:cxn modelId="{7E7473F4-BE34-9846-991D-E05518BF3A7D}" srcId="{9AB4D422-9B7A-464C-AC7F-1CAAA1346515}" destId="{B1D9BA37-C84F-C64F-B288-49213AF66AB7}" srcOrd="2" destOrd="0" parTransId="{5AB8B71F-CA4D-2F4C-B306-5C118126C755}" sibTransId="{7EDD1643-9E6C-3C44-9303-6CBD8D3DC291}"/>
    <dgm:cxn modelId="{084D804F-AD2A-034D-8601-B428601E2E97}" srcId="{9AB4D422-9B7A-464C-AC7F-1CAAA1346515}" destId="{F2F33A45-6FF9-FE41-9369-E5C1C2356016}" srcOrd="0" destOrd="0" parTransId="{212632EF-FE12-2E48-8AAB-7ABA09B64E8E}" sibTransId="{7C4AC69C-D852-404A-A9BC-EA59DFF6B646}"/>
    <dgm:cxn modelId="{53BA7219-B9C3-484F-B8B0-28FDB0DF6FCA}" type="presParOf" srcId="{5C269196-C3FD-774B-8FF8-ABF95825244B}" destId="{87874B25-2CF7-D34A-B9BF-E6CB19DE0EAB}" srcOrd="0" destOrd="0" presId="urn:microsoft.com/office/officeart/2005/8/layout/hProcess9"/>
    <dgm:cxn modelId="{B42BD473-3527-684C-9349-30E5F7C60214}" type="presParOf" srcId="{5C269196-C3FD-774B-8FF8-ABF95825244B}" destId="{56B251A0-986B-2240-838D-A603357E43A2}" srcOrd="1" destOrd="0" presId="urn:microsoft.com/office/officeart/2005/8/layout/hProcess9"/>
    <dgm:cxn modelId="{D322B36B-F7A9-3E4D-897D-6DF01ABA71A2}" type="presParOf" srcId="{56B251A0-986B-2240-838D-A603357E43A2}" destId="{49AEE7F7-9AFE-414B-9487-4F177664271B}" srcOrd="0" destOrd="0" presId="urn:microsoft.com/office/officeart/2005/8/layout/hProcess9"/>
    <dgm:cxn modelId="{62069F85-98FD-2D42-82A6-E87FC1CEA31E}" type="presParOf" srcId="{56B251A0-986B-2240-838D-A603357E43A2}" destId="{76834480-C6CC-E747-A3B2-763F83FDD6A7}" srcOrd="1" destOrd="0" presId="urn:microsoft.com/office/officeart/2005/8/layout/hProcess9"/>
    <dgm:cxn modelId="{D3B00441-9C32-B341-B17E-3274661FEBDC}" type="presParOf" srcId="{56B251A0-986B-2240-838D-A603357E43A2}" destId="{CF8DBD3F-BD42-2445-A4B3-A649A47F1E8A}" srcOrd="2" destOrd="0" presId="urn:microsoft.com/office/officeart/2005/8/layout/hProcess9"/>
    <dgm:cxn modelId="{6D2223B9-CC78-9540-BF1F-71AD119E9C4F}" type="presParOf" srcId="{56B251A0-986B-2240-838D-A603357E43A2}" destId="{2353A6C8-710C-E743-A950-B20CBF9A73B0}" srcOrd="3" destOrd="0" presId="urn:microsoft.com/office/officeart/2005/8/layout/hProcess9"/>
    <dgm:cxn modelId="{25462B9C-238B-6741-8C4B-43BAE6430188}" type="presParOf" srcId="{56B251A0-986B-2240-838D-A603357E43A2}" destId="{622AE12C-5799-CD4A-A0B4-22C4D440BF2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439AA1D-52AB-7348-8AA0-2828AAE57FE3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032785-EC9A-2041-9DAE-0ED88ED3977C}">
      <dgm:prSet phldrT="[Text]"/>
      <dgm:spPr/>
      <dgm:t>
        <a:bodyPr/>
        <a:lstStyle/>
        <a:p>
          <a:r>
            <a:rPr lang="en-US" dirty="0" smtClean="0"/>
            <a:t>Clinical Encounters</a:t>
          </a:r>
          <a:endParaRPr lang="en-US" dirty="0"/>
        </a:p>
      </dgm:t>
    </dgm:pt>
    <dgm:pt modelId="{78A0A6F1-86BB-2A46-9787-E41701C7140F}" type="parTrans" cxnId="{C9AC7D5C-618F-BC47-AE37-A57848E06AD8}">
      <dgm:prSet/>
      <dgm:spPr/>
      <dgm:t>
        <a:bodyPr/>
        <a:lstStyle/>
        <a:p>
          <a:endParaRPr lang="en-US"/>
        </a:p>
      </dgm:t>
    </dgm:pt>
    <dgm:pt modelId="{5C8F4872-010B-1841-B753-BB683DBC0716}" type="sibTrans" cxnId="{C9AC7D5C-618F-BC47-AE37-A57848E06AD8}">
      <dgm:prSet/>
      <dgm:spPr/>
      <dgm:t>
        <a:bodyPr/>
        <a:lstStyle/>
        <a:p>
          <a:endParaRPr lang="en-US"/>
        </a:p>
      </dgm:t>
    </dgm:pt>
    <dgm:pt modelId="{A761D32A-B3C5-1B49-AE5A-9E157FDD8168}">
      <dgm:prSet phldrT="[Text]"/>
      <dgm:spPr/>
      <dgm:t>
        <a:bodyPr/>
        <a:lstStyle/>
        <a:p>
          <a:r>
            <a:rPr lang="en-US" dirty="0" smtClean="0"/>
            <a:t>HIT + Biomedical Informatics</a:t>
          </a:r>
          <a:endParaRPr lang="en-US" dirty="0"/>
        </a:p>
      </dgm:t>
    </dgm:pt>
    <dgm:pt modelId="{5F5585A8-78C9-EE46-854F-A3C259CF51CC}" type="parTrans" cxnId="{42677776-9E64-4842-BEFB-8C32DE52502D}">
      <dgm:prSet/>
      <dgm:spPr/>
      <dgm:t>
        <a:bodyPr/>
        <a:lstStyle/>
        <a:p>
          <a:endParaRPr lang="en-US"/>
        </a:p>
      </dgm:t>
    </dgm:pt>
    <dgm:pt modelId="{02EFFE2E-AF44-0D47-B307-6867D07A9E7C}" type="sibTrans" cxnId="{42677776-9E64-4842-BEFB-8C32DE52502D}">
      <dgm:prSet/>
      <dgm:spPr/>
      <dgm:t>
        <a:bodyPr/>
        <a:lstStyle/>
        <a:p>
          <a:endParaRPr lang="en-US"/>
        </a:p>
      </dgm:t>
    </dgm:pt>
    <dgm:pt modelId="{E18AE33B-37E2-B344-9FA1-DD9F7DF80E23}">
      <dgm:prSet phldrT="[Text]"/>
      <dgm:spPr/>
      <dgm:t>
        <a:bodyPr/>
        <a:lstStyle/>
        <a:p>
          <a:r>
            <a:rPr lang="en-US" dirty="0" smtClean="0"/>
            <a:t>Research </a:t>
          </a:r>
          <a:endParaRPr lang="en-US" dirty="0"/>
        </a:p>
      </dgm:t>
    </dgm:pt>
    <dgm:pt modelId="{A3524B0B-D2A9-2E44-BF4D-F4E96603A9C2}" type="parTrans" cxnId="{11CF70BA-0220-184B-9CD4-EE0F9DDBF8A3}">
      <dgm:prSet/>
      <dgm:spPr/>
      <dgm:t>
        <a:bodyPr/>
        <a:lstStyle/>
        <a:p>
          <a:endParaRPr lang="en-US"/>
        </a:p>
      </dgm:t>
    </dgm:pt>
    <dgm:pt modelId="{187EEE35-E144-2344-969A-5F793FA4A060}" type="sibTrans" cxnId="{11CF70BA-0220-184B-9CD4-EE0F9DDBF8A3}">
      <dgm:prSet/>
      <dgm:spPr/>
      <dgm:t>
        <a:bodyPr/>
        <a:lstStyle/>
        <a:p>
          <a:endParaRPr lang="en-US"/>
        </a:p>
      </dgm:t>
    </dgm:pt>
    <dgm:pt modelId="{AE2939E4-421D-7E43-838F-05947F079086}" type="pres">
      <dgm:prSet presAssocID="{D439AA1D-52AB-7348-8AA0-2828AAE57FE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C359BDC-B408-0D4C-8807-04E9BE85245F}" type="pres">
      <dgm:prSet presAssocID="{21032785-EC9A-2041-9DAE-0ED88ED3977C}" presName="Accent1" presStyleCnt="0"/>
      <dgm:spPr/>
    </dgm:pt>
    <dgm:pt modelId="{460E0CA4-FA0F-F248-9D42-B4EC2F8E137F}" type="pres">
      <dgm:prSet presAssocID="{21032785-EC9A-2041-9DAE-0ED88ED3977C}" presName="Accent" presStyleLbl="node1" presStyleIdx="0" presStyleCnt="3"/>
      <dgm:spPr/>
    </dgm:pt>
    <dgm:pt modelId="{D3BC3CE9-85F4-2B41-8F47-AE9E949B7738}" type="pres">
      <dgm:prSet presAssocID="{21032785-EC9A-2041-9DAE-0ED88ED3977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E52B2F-4D8C-BC48-8D3D-1168A2B9E901}" type="pres">
      <dgm:prSet presAssocID="{A761D32A-B3C5-1B49-AE5A-9E157FDD8168}" presName="Accent2" presStyleCnt="0"/>
      <dgm:spPr/>
    </dgm:pt>
    <dgm:pt modelId="{2ECF9603-9086-6F42-913F-BAA4B20F6E86}" type="pres">
      <dgm:prSet presAssocID="{A761D32A-B3C5-1B49-AE5A-9E157FDD8168}" presName="Accent" presStyleLbl="node1" presStyleIdx="1" presStyleCnt="3"/>
      <dgm:spPr/>
    </dgm:pt>
    <dgm:pt modelId="{F3DE4295-9920-0445-A8EF-AF400BE16BC8}" type="pres">
      <dgm:prSet presAssocID="{A761D32A-B3C5-1B49-AE5A-9E157FDD8168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7A0CC1-461B-F34F-80E5-14863BCEB3D9}" type="pres">
      <dgm:prSet presAssocID="{E18AE33B-37E2-B344-9FA1-DD9F7DF80E23}" presName="Accent3" presStyleCnt="0"/>
      <dgm:spPr/>
    </dgm:pt>
    <dgm:pt modelId="{770BA66B-44BF-1845-8D23-F96477D56C66}" type="pres">
      <dgm:prSet presAssocID="{E18AE33B-37E2-B344-9FA1-DD9F7DF80E23}" presName="Accent" presStyleLbl="node1" presStyleIdx="2" presStyleCnt="3"/>
      <dgm:spPr/>
    </dgm:pt>
    <dgm:pt modelId="{0DDB0560-96B2-D44C-A5AF-483D32B080E9}" type="pres">
      <dgm:prSet presAssocID="{E18AE33B-37E2-B344-9FA1-DD9F7DF80E23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6363CF-2671-4143-B605-F42E9E9089C5}" type="presOf" srcId="{A761D32A-B3C5-1B49-AE5A-9E157FDD8168}" destId="{F3DE4295-9920-0445-A8EF-AF400BE16BC8}" srcOrd="0" destOrd="0" presId="urn:microsoft.com/office/officeart/2009/layout/CircleArrowProcess"/>
    <dgm:cxn modelId="{11CF70BA-0220-184B-9CD4-EE0F9DDBF8A3}" srcId="{D439AA1D-52AB-7348-8AA0-2828AAE57FE3}" destId="{E18AE33B-37E2-B344-9FA1-DD9F7DF80E23}" srcOrd="2" destOrd="0" parTransId="{A3524B0B-D2A9-2E44-BF4D-F4E96603A9C2}" sibTransId="{187EEE35-E144-2344-969A-5F793FA4A060}"/>
    <dgm:cxn modelId="{32764ACA-02F8-7049-917E-EEF668DAA96F}" type="presOf" srcId="{D439AA1D-52AB-7348-8AA0-2828AAE57FE3}" destId="{AE2939E4-421D-7E43-838F-05947F079086}" srcOrd="0" destOrd="0" presId="urn:microsoft.com/office/officeart/2009/layout/CircleArrowProcess"/>
    <dgm:cxn modelId="{1A405FA6-B221-9D47-AEBB-FDE4CDF66299}" type="presOf" srcId="{21032785-EC9A-2041-9DAE-0ED88ED3977C}" destId="{D3BC3CE9-85F4-2B41-8F47-AE9E949B7738}" srcOrd="0" destOrd="0" presId="urn:microsoft.com/office/officeart/2009/layout/CircleArrowProcess"/>
    <dgm:cxn modelId="{C9AC7D5C-618F-BC47-AE37-A57848E06AD8}" srcId="{D439AA1D-52AB-7348-8AA0-2828AAE57FE3}" destId="{21032785-EC9A-2041-9DAE-0ED88ED3977C}" srcOrd="0" destOrd="0" parTransId="{78A0A6F1-86BB-2A46-9787-E41701C7140F}" sibTransId="{5C8F4872-010B-1841-B753-BB683DBC0716}"/>
    <dgm:cxn modelId="{BF7FBC1D-49DE-5746-A94A-979614843210}" type="presOf" srcId="{E18AE33B-37E2-B344-9FA1-DD9F7DF80E23}" destId="{0DDB0560-96B2-D44C-A5AF-483D32B080E9}" srcOrd="0" destOrd="0" presId="urn:microsoft.com/office/officeart/2009/layout/CircleArrowProcess"/>
    <dgm:cxn modelId="{42677776-9E64-4842-BEFB-8C32DE52502D}" srcId="{D439AA1D-52AB-7348-8AA0-2828AAE57FE3}" destId="{A761D32A-B3C5-1B49-AE5A-9E157FDD8168}" srcOrd="1" destOrd="0" parTransId="{5F5585A8-78C9-EE46-854F-A3C259CF51CC}" sibTransId="{02EFFE2E-AF44-0D47-B307-6867D07A9E7C}"/>
    <dgm:cxn modelId="{2CD94F9F-FA3A-974C-9F3C-95715145AFCE}" type="presParOf" srcId="{AE2939E4-421D-7E43-838F-05947F079086}" destId="{0C359BDC-B408-0D4C-8807-04E9BE85245F}" srcOrd="0" destOrd="0" presId="urn:microsoft.com/office/officeart/2009/layout/CircleArrowProcess"/>
    <dgm:cxn modelId="{B594F5F7-4BED-EF4B-A938-4DDA2F3D90E3}" type="presParOf" srcId="{0C359BDC-B408-0D4C-8807-04E9BE85245F}" destId="{460E0CA4-FA0F-F248-9D42-B4EC2F8E137F}" srcOrd="0" destOrd="0" presId="urn:microsoft.com/office/officeart/2009/layout/CircleArrowProcess"/>
    <dgm:cxn modelId="{C53F308E-7E4F-4147-83F3-89DA7C3C24ED}" type="presParOf" srcId="{AE2939E4-421D-7E43-838F-05947F079086}" destId="{D3BC3CE9-85F4-2B41-8F47-AE9E949B7738}" srcOrd="1" destOrd="0" presId="urn:microsoft.com/office/officeart/2009/layout/CircleArrowProcess"/>
    <dgm:cxn modelId="{F77E4B0C-6608-E048-B0CA-320C5A3D5049}" type="presParOf" srcId="{AE2939E4-421D-7E43-838F-05947F079086}" destId="{8AE52B2F-4D8C-BC48-8D3D-1168A2B9E901}" srcOrd="2" destOrd="0" presId="urn:microsoft.com/office/officeart/2009/layout/CircleArrowProcess"/>
    <dgm:cxn modelId="{A5BF961E-BAF7-2B42-85B9-2226AF93914E}" type="presParOf" srcId="{8AE52B2F-4D8C-BC48-8D3D-1168A2B9E901}" destId="{2ECF9603-9086-6F42-913F-BAA4B20F6E86}" srcOrd="0" destOrd="0" presId="urn:microsoft.com/office/officeart/2009/layout/CircleArrowProcess"/>
    <dgm:cxn modelId="{6E6EFD00-E496-7343-9FB5-0B3E77FBA18A}" type="presParOf" srcId="{AE2939E4-421D-7E43-838F-05947F079086}" destId="{F3DE4295-9920-0445-A8EF-AF400BE16BC8}" srcOrd="3" destOrd="0" presId="urn:microsoft.com/office/officeart/2009/layout/CircleArrowProcess"/>
    <dgm:cxn modelId="{368E146F-9AF0-7542-A710-2006D99AEF5C}" type="presParOf" srcId="{AE2939E4-421D-7E43-838F-05947F079086}" destId="{037A0CC1-461B-F34F-80E5-14863BCEB3D9}" srcOrd="4" destOrd="0" presId="urn:microsoft.com/office/officeart/2009/layout/CircleArrowProcess"/>
    <dgm:cxn modelId="{7278145A-2F8B-444D-BD22-F943DD203030}" type="presParOf" srcId="{037A0CC1-461B-F34F-80E5-14863BCEB3D9}" destId="{770BA66B-44BF-1845-8D23-F96477D56C66}" srcOrd="0" destOrd="0" presId="urn:microsoft.com/office/officeart/2009/layout/CircleArrowProcess"/>
    <dgm:cxn modelId="{9AF4B095-5218-A846-B5CD-4845285F82EA}" type="presParOf" srcId="{AE2939E4-421D-7E43-838F-05947F079086}" destId="{0DDB0560-96B2-D44C-A5AF-483D32B080E9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1D41D9-A67C-BA47-95E3-2965C20F70E4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D12E57CA-9BAA-8745-AD7C-C04DF4DEACBB}">
      <dgm:prSet phldrT="[Text]"/>
      <dgm:spPr/>
      <dgm:t>
        <a:bodyPr/>
        <a:lstStyle/>
        <a:p>
          <a:r>
            <a:rPr lang="en-US" dirty="0" smtClean="0"/>
            <a:t>Care Providers</a:t>
          </a:r>
          <a:endParaRPr lang="en-US" dirty="0"/>
        </a:p>
      </dgm:t>
    </dgm:pt>
    <dgm:pt modelId="{12A6590F-F307-F64C-B87D-21C2184DCE3D}" type="parTrans" cxnId="{E3CD7E5B-1374-4C4C-8DD6-881BF31D65ED}">
      <dgm:prSet/>
      <dgm:spPr/>
      <dgm:t>
        <a:bodyPr/>
        <a:lstStyle/>
        <a:p>
          <a:endParaRPr lang="en-US"/>
        </a:p>
      </dgm:t>
    </dgm:pt>
    <dgm:pt modelId="{E4FDFBFB-C6F5-0C4B-BE24-184F4002DDB6}" type="sibTrans" cxnId="{E3CD7E5B-1374-4C4C-8DD6-881BF31D65ED}">
      <dgm:prSet/>
      <dgm:spPr/>
      <dgm:t>
        <a:bodyPr/>
        <a:lstStyle/>
        <a:p>
          <a:endParaRPr lang="en-US"/>
        </a:p>
      </dgm:t>
    </dgm:pt>
    <dgm:pt modelId="{AF30A087-E916-F440-8989-42C041841EA7}">
      <dgm:prSet phldrT="[Text]"/>
      <dgm:spPr/>
      <dgm:t>
        <a:bodyPr/>
        <a:lstStyle/>
        <a:p>
          <a:r>
            <a:rPr lang="en-US" dirty="0" smtClean="0"/>
            <a:t>Researchers</a:t>
          </a:r>
          <a:endParaRPr lang="en-US" dirty="0"/>
        </a:p>
      </dgm:t>
    </dgm:pt>
    <dgm:pt modelId="{EC2CE6D2-9B13-FD4A-ABD0-E7BDD3750D89}" type="parTrans" cxnId="{FA0F681C-4BC1-5948-AEA3-66FA47A749EC}">
      <dgm:prSet/>
      <dgm:spPr/>
      <dgm:t>
        <a:bodyPr/>
        <a:lstStyle/>
        <a:p>
          <a:endParaRPr lang="en-US"/>
        </a:p>
      </dgm:t>
    </dgm:pt>
    <dgm:pt modelId="{4E153583-5A60-2943-B83F-A539305E07B8}" type="sibTrans" cxnId="{FA0F681C-4BC1-5948-AEA3-66FA47A749EC}">
      <dgm:prSet/>
      <dgm:spPr/>
      <dgm:t>
        <a:bodyPr/>
        <a:lstStyle/>
        <a:p>
          <a:endParaRPr lang="en-US"/>
        </a:p>
      </dgm:t>
    </dgm:pt>
    <dgm:pt modelId="{5BE0FC39-E12B-8C4F-A0C6-4A6E66D6FA9B}">
      <dgm:prSet phldrT="[Text]"/>
      <dgm:spPr/>
      <dgm:t>
        <a:bodyPr/>
        <a:lstStyle/>
        <a:p>
          <a:r>
            <a:rPr lang="en-US" dirty="0" smtClean="0"/>
            <a:t>HIT + Biomedical Informatics</a:t>
          </a:r>
          <a:endParaRPr lang="en-US" dirty="0"/>
        </a:p>
      </dgm:t>
    </dgm:pt>
    <dgm:pt modelId="{144E31A7-9FA9-A64A-B92D-687377E62137}" type="parTrans" cxnId="{6D180DBB-E6FB-0147-B2FA-8921592ACF7F}">
      <dgm:prSet/>
      <dgm:spPr/>
      <dgm:t>
        <a:bodyPr/>
        <a:lstStyle/>
        <a:p>
          <a:endParaRPr lang="en-US"/>
        </a:p>
      </dgm:t>
    </dgm:pt>
    <dgm:pt modelId="{93CCBFC4-2114-7443-886D-FDCF953927EB}" type="sibTrans" cxnId="{6D180DBB-E6FB-0147-B2FA-8921592ACF7F}">
      <dgm:prSet/>
      <dgm:spPr/>
      <dgm:t>
        <a:bodyPr/>
        <a:lstStyle/>
        <a:p>
          <a:endParaRPr lang="en-US"/>
        </a:p>
      </dgm:t>
    </dgm:pt>
    <dgm:pt modelId="{AEBEC506-B429-7240-888A-6718ECCAEAE7}" type="pres">
      <dgm:prSet presAssocID="{711D41D9-A67C-BA47-95E3-2965C20F70E4}" presName="compositeShape" presStyleCnt="0">
        <dgm:presLayoutVars>
          <dgm:chMax val="7"/>
          <dgm:dir/>
          <dgm:resizeHandles val="exact"/>
        </dgm:presLayoutVars>
      </dgm:prSet>
      <dgm:spPr/>
    </dgm:pt>
    <dgm:pt modelId="{278465F7-7C5B-B04C-86AC-9DAAED4ACAE1}" type="pres">
      <dgm:prSet presAssocID="{D12E57CA-9BAA-8745-AD7C-C04DF4DEACBB}" presName="circ1" presStyleLbl="vennNode1" presStyleIdx="0" presStyleCnt="3" custLinFactNeighborX="-1382" custLinFactNeighborY="-230"/>
      <dgm:spPr/>
      <dgm:t>
        <a:bodyPr/>
        <a:lstStyle/>
        <a:p>
          <a:endParaRPr lang="en-US"/>
        </a:p>
      </dgm:t>
    </dgm:pt>
    <dgm:pt modelId="{8E908610-6B3F-9546-BBCC-C52B4CEFBC42}" type="pres">
      <dgm:prSet presAssocID="{D12E57CA-9BAA-8745-AD7C-C04DF4DEACB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B7F14-4049-2842-91FF-AAA0F86C9912}" type="pres">
      <dgm:prSet presAssocID="{AF30A087-E916-F440-8989-42C041841EA7}" presName="circ2" presStyleLbl="vennNode1" presStyleIdx="1" presStyleCnt="3"/>
      <dgm:spPr/>
      <dgm:t>
        <a:bodyPr/>
        <a:lstStyle/>
        <a:p>
          <a:endParaRPr lang="en-US"/>
        </a:p>
      </dgm:t>
    </dgm:pt>
    <dgm:pt modelId="{2E162A64-CD17-0C4D-B6B4-52A976DCE059}" type="pres">
      <dgm:prSet presAssocID="{AF30A087-E916-F440-8989-42C041841EA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601235-7F44-9B45-8DB0-765A9BCCAD5E}" type="pres">
      <dgm:prSet presAssocID="{5BE0FC39-E12B-8C4F-A0C6-4A6E66D6FA9B}" presName="circ3" presStyleLbl="vennNode1" presStyleIdx="2" presStyleCnt="3"/>
      <dgm:spPr/>
      <dgm:t>
        <a:bodyPr/>
        <a:lstStyle/>
        <a:p>
          <a:endParaRPr lang="en-US"/>
        </a:p>
      </dgm:t>
    </dgm:pt>
    <dgm:pt modelId="{C5835E5B-6901-CF4A-A235-07E21DB8415D}" type="pres">
      <dgm:prSet presAssocID="{5BE0FC39-E12B-8C4F-A0C6-4A6E66D6FA9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180DBB-E6FB-0147-B2FA-8921592ACF7F}" srcId="{711D41D9-A67C-BA47-95E3-2965C20F70E4}" destId="{5BE0FC39-E12B-8C4F-A0C6-4A6E66D6FA9B}" srcOrd="2" destOrd="0" parTransId="{144E31A7-9FA9-A64A-B92D-687377E62137}" sibTransId="{93CCBFC4-2114-7443-886D-FDCF953927EB}"/>
    <dgm:cxn modelId="{082682F0-C003-1447-80F3-E4CAB2F01B0A}" type="presOf" srcId="{5BE0FC39-E12B-8C4F-A0C6-4A6E66D6FA9B}" destId="{C5835E5B-6901-CF4A-A235-07E21DB8415D}" srcOrd="1" destOrd="0" presId="urn:microsoft.com/office/officeart/2005/8/layout/venn1"/>
    <dgm:cxn modelId="{26AA13FE-2E0F-C541-B60D-502DBD09F394}" type="presOf" srcId="{D12E57CA-9BAA-8745-AD7C-C04DF4DEACBB}" destId="{278465F7-7C5B-B04C-86AC-9DAAED4ACAE1}" srcOrd="0" destOrd="0" presId="urn:microsoft.com/office/officeart/2005/8/layout/venn1"/>
    <dgm:cxn modelId="{86582545-8524-BD45-9030-62FFEC2173E5}" type="presOf" srcId="{5BE0FC39-E12B-8C4F-A0C6-4A6E66D6FA9B}" destId="{3A601235-7F44-9B45-8DB0-765A9BCCAD5E}" srcOrd="0" destOrd="0" presId="urn:microsoft.com/office/officeart/2005/8/layout/venn1"/>
    <dgm:cxn modelId="{FA0F681C-4BC1-5948-AEA3-66FA47A749EC}" srcId="{711D41D9-A67C-BA47-95E3-2965C20F70E4}" destId="{AF30A087-E916-F440-8989-42C041841EA7}" srcOrd="1" destOrd="0" parTransId="{EC2CE6D2-9B13-FD4A-ABD0-E7BDD3750D89}" sibTransId="{4E153583-5A60-2943-B83F-A539305E07B8}"/>
    <dgm:cxn modelId="{B97AFC79-04B0-BE48-BC73-5ADA6228FDF6}" type="presOf" srcId="{AF30A087-E916-F440-8989-42C041841EA7}" destId="{057B7F14-4049-2842-91FF-AAA0F86C9912}" srcOrd="0" destOrd="0" presId="urn:microsoft.com/office/officeart/2005/8/layout/venn1"/>
    <dgm:cxn modelId="{00F12181-9976-CE46-B785-F54AC92E3B25}" type="presOf" srcId="{AF30A087-E916-F440-8989-42C041841EA7}" destId="{2E162A64-CD17-0C4D-B6B4-52A976DCE059}" srcOrd="1" destOrd="0" presId="urn:microsoft.com/office/officeart/2005/8/layout/venn1"/>
    <dgm:cxn modelId="{E3CD7E5B-1374-4C4C-8DD6-881BF31D65ED}" srcId="{711D41D9-A67C-BA47-95E3-2965C20F70E4}" destId="{D12E57CA-9BAA-8745-AD7C-C04DF4DEACBB}" srcOrd="0" destOrd="0" parTransId="{12A6590F-F307-F64C-B87D-21C2184DCE3D}" sibTransId="{E4FDFBFB-C6F5-0C4B-BE24-184F4002DDB6}"/>
    <dgm:cxn modelId="{7B671EBB-C81E-7446-AC2E-BB42C8EFD7DD}" type="presOf" srcId="{D12E57CA-9BAA-8745-AD7C-C04DF4DEACBB}" destId="{8E908610-6B3F-9546-BBCC-C52B4CEFBC42}" srcOrd="1" destOrd="0" presId="urn:microsoft.com/office/officeart/2005/8/layout/venn1"/>
    <dgm:cxn modelId="{E38542EB-3A60-E04F-8C03-A4578084C7EA}" type="presOf" srcId="{711D41D9-A67C-BA47-95E3-2965C20F70E4}" destId="{AEBEC506-B429-7240-888A-6718ECCAEAE7}" srcOrd="0" destOrd="0" presId="urn:microsoft.com/office/officeart/2005/8/layout/venn1"/>
    <dgm:cxn modelId="{DB01D52A-4798-3242-A03F-370546C0AC50}" type="presParOf" srcId="{AEBEC506-B429-7240-888A-6718ECCAEAE7}" destId="{278465F7-7C5B-B04C-86AC-9DAAED4ACAE1}" srcOrd="0" destOrd="0" presId="urn:microsoft.com/office/officeart/2005/8/layout/venn1"/>
    <dgm:cxn modelId="{5EABA4F2-CEAD-1A4C-972A-B705B16551E9}" type="presParOf" srcId="{AEBEC506-B429-7240-888A-6718ECCAEAE7}" destId="{8E908610-6B3F-9546-BBCC-C52B4CEFBC42}" srcOrd="1" destOrd="0" presId="urn:microsoft.com/office/officeart/2005/8/layout/venn1"/>
    <dgm:cxn modelId="{F6BF7703-043A-0D41-B6C6-5B035D9FE31A}" type="presParOf" srcId="{AEBEC506-B429-7240-888A-6718ECCAEAE7}" destId="{057B7F14-4049-2842-91FF-AAA0F86C9912}" srcOrd="2" destOrd="0" presId="urn:microsoft.com/office/officeart/2005/8/layout/venn1"/>
    <dgm:cxn modelId="{BEBD940F-8110-6245-BDA9-47F026ABCE32}" type="presParOf" srcId="{AEBEC506-B429-7240-888A-6718ECCAEAE7}" destId="{2E162A64-CD17-0C4D-B6B4-52A976DCE059}" srcOrd="3" destOrd="0" presId="urn:microsoft.com/office/officeart/2005/8/layout/venn1"/>
    <dgm:cxn modelId="{997AA40F-F8A7-0F49-A02E-5137E11B9035}" type="presParOf" srcId="{AEBEC506-B429-7240-888A-6718ECCAEAE7}" destId="{3A601235-7F44-9B45-8DB0-765A9BCCAD5E}" srcOrd="4" destOrd="0" presId="urn:microsoft.com/office/officeart/2005/8/layout/venn1"/>
    <dgm:cxn modelId="{9A38EFB1-EA5E-FC44-8DFC-DF1690A46083}" type="presParOf" srcId="{AEBEC506-B429-7240-888A-6718ECCAEAE7}" destId="{C5835E5B-6901-CF4A-A235-07E21DB8415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1A1C6B-23A2-574C-A38F-243CE9109F4E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F335C0-8EEA-6D43-A710-061342FC6B91}">
      <dgm:prSet phldrT="[Text]"/>
      <dgm:spPr/>
      <dgm:t>
        <a:bodyPr/>
        <a:lstStyle/>
        <a:p>
          <a:r>
            <a:rPr lang="en-US" b="1" dirty="0" smtClean="0"/>
            <a:t>Targeted Data Set</a:t>
          </a:r>
          <a:endParaRPr lang="en-US" b="1" dirty="0"/>
        </a:p>
      </dgm:t>
    </dgm:pt>
    <dgm:pt modelId="{26B0AB95-5F93-DC48-A41D-06B531075564}" type="parTrans" cxnId="{8108218C-4964-A74B-981B-962415AB3980}">
      <dgm:prSet/>
      <dgm:spPr/>
      <dgm:t>
        <a:bodyPr/>
        <a:lstStyle/>
        <a:p>
          <a:endParaRPr lang="en-US"/>
        </a:p>
      </dgm:t>
    </dgm:pt>
    <dgm:pt modelId="{5CA7E1FE-A144-E248-AE08-95480FE6A2E9}" type="sibTrans" cxnId="{8108218C-4964-A74B-981B-962415AB3980}">
      <dgm:prSet/>
      <dgm:spPr/>
      <dgm:t>
        <a:bodyPr/>
        <a:lstStyle/>
        <a:p>
          <a:endParaRPr lang="en-US"/>
        </a:p>
      </dgm:t>
    </dgm:pt>
    <dgm:pt modelId="{07245353-5567-134A-9E9C-0FAE0A266D7A}">
      <dgm:prSet phldrT="[Text]"/>
      <dgm:spPr/>
      <dgm:t>
        <a:bodyPr/>
        <a:lstStyle/>
        <a:p>
          <a:r>
            <a:rPr lang="en-US" b="1" dirty="0" smtClean="0"/>
            <a:t>Input: </a:t>
          </a:r>
          <a:r>
            <a:rPr lang="en-US" dirty="0" smtClean="0"/>
            <a:t>Annotation with GO Concepts</a:t>
          </a:r>
          <a:endParaRPr lang="en-US" dirty="0"/>
        </a:p>
      </dgm:t>
    </dgm:pt>
    <dgm:pt modelId="{AE49FCE6-32E9-C644-A869-8D04EA0DBDD1}" type="parTrans" cxnId="{AFFDF3F6-D3D0-3F45-89EB-7D1FAC0653EC}">
      <dgm:prSet/>
      <dgm:spPr/>
      <dgm:t>
        <a:bodyPr/>
        <a:lstStyle/>
        <a:p>
          <a:endParaRPr lang="en-US"/>
        </a:p>
      </dgm:t>
    </dgm:pt>
    <dgm:pt modelId="{3324DF4D-29BF-B04E-8E62-1635F156D4B6}" type="sibTrans" cxnId="{AFFDF3F6-D3D0-3F45-89EB-7D1FAC0653EC}">
      <dgm:prSet/>
      <dgm:spPr/>
      <dgm:t>
        <a:bodyPr/>
        <a:lstStyle/>
        <a:p>
          <a:endParaRPr lang="en-US"/>
        </a:p>
      </dgm:t>
    </dgm:pt>
    <dgm:pt modelId="{593C7E53-E1DA-0F43-BDD3-84DAF202768E}">
      <dgm:prSet phldrT="[Text]"/>
      <dgm:spPr/>
      <dgm:t>
        <a:bodyPr/>
        <a:lstStyle/>
        <a:p>
          <a:r>
            <a:rPr lang="en-US" b="1" dirty="0" smtClean="0"/>
            <a:t>Quantitative Analyses</a:t>
          </a:r>
          <a:endParaRPr lang="en-US" b="1" dirty="0"/>
        </a:p>
      </dgm:t>
    </dgm:pt>
    <dgm:pt modelId="{B8E1E9CE-CE9A-F94E-B3B5-19EDD14F336B}" type="parTrans" cxnId="{98C8DBE9-CABD-204F-989B-EDDBC35523C1}">
      <dgm:prSet/>
      <dgm:spPr/>
      <dgm:t>
        <a:bodyPr/>
        <a:lstStyle/>
        <a:p>
          <a:endParaRPr lang="en-US"/>
        </a:p>
      </dgm:t>
    </dgm:pt>
    <dgm:pt modelId="{14D54184-7673-1D4D-8E0A-DFDEA2B81DDC}" type="sibTrans" cxnId="{98C8DBE9-CABD-204F-989B-EDDBC35523C1}">
      <dgm:prSet/>
      <dgm:spPr/>
      <dgm:t>
        <a:bodyPr/>
        <a:lstStyle/>
        <a:p>
          <a:endParaRPr lang="en-US"/>
        </a:p>
      </dgm:t>
    </dgm:pt>
    <dgm:pt modelId="{660FEF0B-8E22-AF47-9730-D7F7F32CE734}">
      <dgm:prSet phldrT="[Text]"/>
      <dgm:spPr/>
      <dgm:t>
        <a:bodyPr/>
        <a:lstStyle/>
        <a:p>
          <a:r>
            <a:rPr lang="en-US" b="1" dirty="0" smtClean="0"/>
            <a:t>Output: </a:t>
          </a:r>
          <a:r>
            <a:rPr lang="en-US" dirty="0" smtClean="0"/>
            <a:t>Knowledge-anchored Expression Levels (structural and/or functional)</a:t>
          </a:r>
          <a:endParaRPr lang="en-US" dirty="0"/>
        </a:p>
      </dgm:t>
    </dgm:pt>
    <dgm:pt modelId="{2E7460B2-2C81-B144-8474-EFE62066C38C}" type="parTrans" cxnId="{13D48AD6-2D9B-334A-BFE3-4282515CAA4F}">
      <dgm:prSet/>
      <dgm:spPr/>
      <dgm:t>
        <a:bodyPr/>
        <a:lstStyle/>
        <a:p>
          <a:endParaRPr lang="en-US"/>
        </a:p>
      </dgm:t>
    </dgm:pt>
    <dgm:pt modelId="{AF407579-D9CF-474B-B39A-98D367AA7F1C}" type="sibTrans" cxnId="{13D48AD6-2D9B-334A-BFE3-4282515CAA4F}">
      <dgm:prSet/>
      <dgm:spPr/>
      <dgm:t>
        <a:bodyPr/>
        <a:lstStyle/>
        <a:p>
          <a:endParaRPr lang="en-US"/>
        </a:p>
      </dgm:t>
    </dgm:pt>
    <dgm:pt modelId="{6E92F0F3-ECE4-E849-80D8-4E71D7B286F4}" type="pres">
      <dgm:prSet presAssocID="{4F1A1C6B-23A2-574C-A38F-243CE9109F4E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80448F9-4147-CD4A-8C5E-A70ED61D1519}" type="pres">
      <dgm:prSet presAssocID="{B0F335C0-8EEA-6D43-A710-061342FC6B91}" presName="chaos" presStyleCnt="0"/>
      <dgm:spPr/>
    </dgm:pt>
    <dgm:pt modelId="{8BFCB54D-C071-484B-A9C7-87916F07DEBD}" type="pres">
      <dgm:prSet presAssocID="{B0F335C0-8EEA-6D43-A710-061342FC6B91}" presName="parTx1" presStyleLbl="revTx" presStyleIdx="0" presStyleCnt="3"/>
      <dgm:spPr/>
      <dgm:t>
        <a:bodyPr/>
        <a:lstStyle/>
        <a:p>
          <a:endParaRPr lang="en-US"/>
        </a:p>
      </dgm:t>
    </dgm:pt>
    <dgm:pt modelId="{1E52C1FC-9E84-1C4E-85AF-68B46239364A}" type="pres">
      <dgm:prSet presAssocID="{B0F335C0-8EEA-6D43-A710-061342FC6B91}" presName="desTx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C7A55E-D910-AA4F-BF6C-1583D64082D2}" type="pres">
      <dgm:prSet presAssocID="{B0F335C0-8EEA-6D43-A710-061342FC6B91}" presName="c1" presStyleLbl="node1" presStyleIdx="0" presStyleCnt="19"/>
      <dgm:spPr/>
    </dgm:pt>
    <dgm:pt modelId="{B94C9FEF-405C-B54C-8E58-6EBFE6FBB5EA}" type="pres">
      <dgm:prSet presAssocID="{B0F335C0-8EEA-6D43-A710-061342FC6B91}" presName="c2" presStyleLbl="node1" presStyleIdx="1" presStyleCnt="19"/>
      <dgm:spPr/>
    </dgm:pt>
    <dgm:pt modelId="{128CCA58-6DA6-0146-A0C8-205D7D45F708}" type="pres">
      <dgm:prSet presAssocID="{B0F335C0-8EEA-6D43-A710-061342FC6B91}" presName="c3" presStyleLbl="node1" presStyleIdx="2" presStyleCnt="19"/>
      <dgm:spPr/>
    </dgm:pt>
    <dgm:pt modelId="{A9D61539-843E-914E-9C3C-0C1E4A020D00}" type="pres">
      <dgm:prSet presAssocID="{B0F335C0-8EEA-6D43-A710-061342FC6B91}" presName="c4" presStyleLbl="node1" presStyleIdx="3" presStyleCnt="19"/>
      <dgm:spPr/>
    </dgm:pt>
    <dgm:pt modelId="{56F6EEA5-3EF4-984E-80B9-15675286CFE4}" type="pres">
      <dgm:prSet presAssocID="{B0F335C0-8EEA-6D43-A710-061342FC6B91}" presName="c5" presStyleLbl="node1" presStyleIdx="4" presStyleCnt="19"/>
      <dgm:spPr/>
    </dgm:pt>
    <dgm:pt modelId="{C5038EFC-0CD7-324C-B766-523B4DD28B6B}" type="pres">
      <dgm:prSet presAssocID="{B0F335C0-8EEA-6D43-A710-061342FC6B91}" presName="c6" presStyleLbl="node1" presStyleIdx="5" presStyleCnt="19"/>
      <dgm:spPr/>
    </dgm:pt>
    <dgm:pt modelId="{22BDCD62-9447-7540-BC0D-00F461047771}" type="pres">
      <dgm:prSet presAssocID="{B0F335C0-8EEA-6D43-A710-061342FC6B91}" presName="c7" presStyleLbl="node1" presStyleIdx="6" presStyleCnt="19"/>
      <dgm:spPr/>
    </dgm:pt>
    <dgm:pt modelId="{D3A22A7A-CCAD-E541-8E89-AEBDFA892E44}" type="pres">
      <dgm:prSet presAssocID="{B0F335C0-8EEA-6D43-A710-061342FC6B91}" presName="c8" presStyleLbl="node1" presStyleIdx="7" presStyleCnt="19"/>
      <dgm:spPr/>
    </dgm:pt>
    <dgm:pt modelId="{AACDC372-8EE1-3347-B1A5-197419F313AF}" type="pres">
      <dgm:prSet presAssocID="{B0F335C0-8EEA-6D43-A710-061342FC6B91}" presName="c9" presStyleLbl="node1" presStyleIdx="8" presStyleCnt="19"/>
      <dgm:spPr/>
    </dgm:pt>
    <dgm:pt modelId="{B2681622-2A3C-2A4A-85D3-300925F78D59}" type="pres">
      <dgm:prSet presAssocID="{B0F335C0-8EEA-6D43-A710-061342FC6B91}" presName="c10" presStyleLbl="node1" presStyleIdx="9" presStyleCnt="19"/>
      <dgm:spPr/>
    </dgm:pt>
    <dgm:pt modelId="{559CCF5D-F5CE-1349-B48E-3FA97D96F2DB}" type="pres">
      <dgm:prSet presAssocID="{B0F335C0-8EEA-6D43-A710-061342FC6B91}" presName="c11" presStyleLbl="node1" presStyleIdx="10" presStyleCnt="19"/>
      <dgm:spPr/>
    </dgm:pt>
    <dgm:pt modelId="{B4A9C181-599E-0544-972E-6DFB02FFAF10}" type="pres">
      <dgm:prSet presAssocID="{B0F335C0-8EEA-6D43-A710-061342FC6B91}" presName="c12" presStyleLbl="node1" presStyleIdx="11" presStyleCnt="19"/>
      <dgm:spPr/>
    </dgm:pt>
    <dgm:pt modelId="{BE1A5CAB-0677-644F-8C33-BB242A00E6A0}" type="pres">
      <dgm:prSet presAssocID="{B0F335C0-8EEA-6D43-A710-061342FC6B91}" presName="c13" presStyleLbl="node1" presStyleIdx="12" presStyleCnt="19"/>
      <dgm:spPr/>
    </dgm:pt>
    <dgm:pt modelId="{C3DF3B54-62BA-9F41-97CC-7EB3889AE490}" type="pres">
      <dgm:prSet presAssocID="{B0F335C0-8EEA-6D43-A710-061342FC6B91}" presName="c14" presStyleLbl="node1" presStyleIdx="13" presStyleCnt="19"/>
      <dgm:spPr/>
    </dgm:pt>
    <dgm:pt modelId="{F240C211-D223-504C-BD35-10754AE4CB95}" type="pres">
      <dgm:prSet presAssocID="{B0F335C0-8EEA-6D43-A710-061342FC6B91}" presName="c15" presStyleLbl="node1" presStyleIdx="14" presStyleCnt="19"/>
      <dgm:spPr/>
    </dgm:pt>
    <dgm:pt modelId="{443F3091-FFE0-584F-9557-A5B94A61929C}" type="pres">
      <dgm:prSet presAssocID="{B0F335C0-8EEA-6D43-A710-061342FC6B91}" presName="c16" presStyleLbl="node1" presStyleIdx="15" presStyleCnt="19"/>
      <dgm:spPr/>
    </dgm:pt>
    <dgm:pt modelId="{D048BD14-5A18-784F-B1BF-7733914FE3C6}" type="pres">
      <dgm:prSet presAssocID="{B0F335C0-8EEA-6D43-A710-061342FC6B91}" presName="c17" presStyleLbl="node1" presStyleIdx="16" presStyleCnt="19"/>
      <dgm:spPr/>
    </dgm:pt>
    <dgm:pt modelId="{FDECC3CC-B7BD-454A-807B-06FE3A267A8D}" type="pres">
      <dgm:prSet presAssocID="{B0F335C0-8EEA-6D43-A710-061342FC6B91}" presName="c18" presStyleLbl="node1" presStyleIdx="17" presStyleCnt="19"/>
      <dgm:spPr/>
    </dgm:pt>
    <dgm:pt modelId="{DC4A00D3-3DDF-E945-AFCF-50E8E54CEB01}" type="pres">
      <dgm:prSet presAssocID="{5CA7E1FE-A144-E248-AE08-95480FE6A2E9}" presName="chevronComposite1" presStyleCnt="0"/>
      <dgm:spPr/>
    </dgm:pt>
    <dgm:pt modelId="{CE635EEA-9388-4341-84C0-5106A76F887C}" type="pres">
      <dgm:prSet presAssocID="{5CA7E1FE-A144-E248-AE08-95480FE6A2E9}" presName="chevron1" presStyleLbl="sibTrans2D1" presStyleIdx="0" presStyleCnt="2"/>
      <dgm:spPr/>
    </dgm:pt>
    <dgm:pt modelId="{8E5A3747-6C46-3F44-B9A0-B786D27BBB7A}" type="pres">
      <dgm:prSet presAssocID="{5CA7E1FE-A144-E248-AE08-95480FE6A2E9}" presName="spChevron1" presStyleCnt="0"/>
      <dgm:spPr/>
    </dgm:pt>
    <dgm:pt modelId="{F249F3B9-1EC5-7D4E-85C4-D5C64364EBDA}" type="pres">
      <dgm:prSet presAssocID="{5CA7E1FE-A144-E248-AE08-95480FE6A2E9}" presName="overlap" presStyleCnt="0"/>
      <dgm:spPr/>
    </dgm:pt>
    <dgm:pt modelId="{16225CF2-01A4-4840-B1D3-2313FA36B009}" type="pres">
      <dgm:prSet presAssocID="{5CA7E1FE-A144-E248-AE08-95480FE6A2E9}" presName="chevronComposite2" presStyleCnt="0"/>
      <dgm:spPr/>
    </dgm:pt>
    <dgm:pt modelId="{0EA1BDAA-E458-9741-9B20-FBDA765EB92B}" type="pres">
      <dgm:prSet presAssocID="{5CA7E1FE-A144-E248-AE08-95480FE6A2E9}" presName="chevron2" presStyleLbl="sibTrans2D1" presStyleIdx="1" presStyleCnt="2"/>
      <dgm:spPr/>
    </dgm:pt>
    <dgm:pt modelId="{8E269587-1AD0-FE49-BA11-4ACFF571192B}" type="pres">
      <dgm:prSet presAssocID="{5CA7E1FE-A144-E248-AE08-95480FE6A2E9}" presName="spChevron2" presStyleCnt="0"/>
      <dgm:spPr/>
    </dgm:pt>
    <dgm:pt modelId="{DA3FD819-2AA5-5444-83DE-73FF129E4509}" type="pres">
      <dgm:prSet presAssocID="{593C7E53-E1DA-0F43-BDD3-84DAF202768E}" presName="last" presStyleCnt="0"/>
      <dgm:spPr/>
    </dgm:pt>
    <dgm:pt modelId="{1B1F7A82-C892-364A-8F61-1533A7C5AF89}" type="pres">
      <dgm:prSet presAssocID="{593C7E53-E1DA-0F43-BDD3-84DAF202768E}" presName="circleTx" presStyleLbl="node1" presStyleIdx="18" presStyleCnt="19"/>
      <dgm:spPr/>
      <dgm:t>
        <a:bodyPr/>
        <a:lstStyle/>
        <a:p>
          <a:endParaRPr lang="en-US"/>
        </a:p>
      </dgm:t>
    </dgm:pt>
    <dgm:pt modelId="{583C223E-BBA8-3847-94CC-61585267211C}" type="pres">
      <dgm:prSet presAssocID="{593C7E53-E1DA-0F43-BDD3-84DAF202768E}" presName="desTxN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F78144-1C06-E34A-9479-4320534597F4}" type="pres">
      <dgm:prSet presAssocID="{593C7E53-E1DA-0F43-BDD3-84DAF202768E}" presName="spN" presStyleCnt="0"/>
      <dgm:spPr/>
    </dgm:pt>
  </dgm:ptLst>
  <dgm:cxnLst>
    <dgm:cxn modelId="{9DDAB59C-4600-B94E-88F8-931E01729FCC}" type="presOf" srcId="{593C7E53-E1DA-0F43-BDD3-84DAF202768E}" destId="{1B1F7A82-C892-364A-8F61-1533A7C5AF89}" srcOrd="0" destOrd="0" presId="urn:microsoft.com/office/officeart/2009/3/layout/RandomtoResultProcess"/>
    <dgm:cxn modelId="{AFFDF3F6-D3D0-3F45-89EB-7D1FAC0653EC}" srcId="{B0F335C0-8EEA-6D43-A710-061342FC6B91}" destId="{07245353-5567-134A-9E9C-0FAE0A266D7A}" srcOrd="0" destOrd="0" parTransId="{AE49FCE6-32E9-C644-A869-8D04EA0DBDD1}" sibTransId="{3324DF4D-29BF-B04E-8E62-1635F156D4B6}"/>
    <dgm:cxn modelId="{E5B4E6D6-4B02-214B-8EA0-214D105C205D}" type="presOf" srcId="{07245353-5567-134A-9E9C-0FAE0A266D7A}" destId="{1E52C1FC-9E84-1C4E-85AF-68B46239364A}" srcOrd="0" destOrd="0" presId="urn:microsoft.com/office/officeart/2009/3/layout/RandomtoResultProcess"/>
    <dgm:cxn modelId="{8108218C-4964-A74B-981B-962415AB3980}" srcId="{4F1A1C6B-23A2-574C-A38F-243CE9109F4E}" destId="{B0F335C0-8EEA-6D43-A710-061342FC6B91}" srcOrd="0" destOrd="0" parTransId="{26B0AB95-5F93-DC48-A41D-06B531075564}" sibTransId="{5CA7E1FE-A144-E248-AE08-95480FE6A2E9}"/>
    <dgm:cxn modelId="{98C8DBE9-CABD-204F-989B-EDDBC35523C1}" srcId="{4F1A1C6B-23A2-574C-A38F-243CE9109F4E}" destId="{593C7E53-E1DA-0F43-BDD3-84DAF202768E}" srcOrd="1" destOrd="0" parTransId="{B8E1E9CE-CE9A-F94E-B3B5-19EDD14F336B}" sibTransId="{14D54184-7673-1D4D-8E0A-DFDEA2B81DDC}"/>
    <dgm:cxn modelId="{B8F29790-6B1C-6243-917E-20C7D6A21115}" type="presOf" srcId="{660FEF0B-8E22-AF47-9730-D7F7F32CE734}" destId="{583C223E-BBA8-3847-94CC-61585267211C}" srcOrd="0" destOrd="0" presId="urn:microsoft.com/office/officeart/2009/3/layout/RandomtoResultProcess"/>
    <dgm:cxn modelId="{B1176E6C-0BDC-F443-A8D4-BA14A541AF29}" type="presOf" srcId="{4F1A1C6B-23A2-574C-A38F-243CE9109F4E}" destId="{6E92F0F3-ECE4-E849-80D8-4E71D7B286F4}" srcOrd="0" destOrd="0" presId="urn:microsoft.com/office/officeart/2009/3/layout/RandomtoResultProcess"/>
    <dgm:cxn modelId="{AB278050-BE99-BA47-A15F-64F097B2F2DD}" type="presOf" srcId="{B0F335C0-8EEA-6D43-A710-061342FC6B91}" destId="{8BFCB54D-C071-484B-A9C7-87916F07DEBD}" srcOrd="0" destOrd="0" presId="urn:microsoft.com/office/officeart/2009/3/layout/RandomtoResultProcess"/>
    <dgm:cxn modelId="{13D48AD6-2D9B-334A-BFE3-4282515CAA4F}" srcId="{593C7E53-E1DA-0F43-BDD3-84DAF202768E}" destId="{660FEF0B-8E22-AF47-9730-D7F7F32CE734}" srcOrd="0" destOrd="0" parTransId="{2E7460B2-2C81-B144-8474-EFE62066C38C}" sibTransId="{AF407579-D9CF-474B-B39A-98D367AA7F1C}"/>
    <dgm:cxn modelId="{8F02D3FA-223D-D747-BED8-829731173264}" type="presParOf" srcId="{6E92F0F3-ECE4-E849-80D8-4E71D7B286F4}" destId="{580448F9-4147-CD4A-8C5E-A70ED61D1519}" srcOrd="0" destOrd="0" presId="urn:microsoft.com/office/officeart/2009/3/layout/RandomtoResultProcess"/>
    <dgm:cxn modelId="{E15EBF83-E62F-5145-B010-06D030CA1B6B}" type="presParOf" srcId="{580448F9-4147-CD4A-8C5E-A70ED61D1519}" destId="{8BFCB54D-C071-484B-A9C7-87916F07DEBD}" srcOrd="0" destOrd="0" presId="urn:microsoft.com/office/officeart/2009/3/layout/RandomtoResultProcess"/>
    <dgm:cxn modelId="{877E659D-C491-6A4A-AAC8-E602516F8476}" type="presParOf" srcId="{580448F9-4147-CD4A-8C5E-A70ED61D1519}" destId="{1E52C1FC-9E84-1C4E-85AF-68B46239364A}" srcOrd="1" destOrd="0" presId="urn:microsoft.com/office/officeart/2009/3/layout/RandomtoResultProcess"/>
    <dgm:cxn modelId="{D20337E8-A0F7-A441-9D71-76EF868E3169}" type="presParOf" srcId="{580448F9-4147-CD4A-8C5E-A70ED61D1519}" destId="{49C7A55E-D910-AA4F-BF6C-1583D64082D2}" srcOrd="2" destOrd="0" presId="urn:microsoft.com/office/officeart/2009/3/layout/RandomtoResultProcess"/>
    <dgm:cxn modelId="{8E3D7070-AEC3-9B4D-A8CD-5DDFBE23164A}" type="presParOf" srcId="{580448F9-4147-CD4A-8C5E-A70ED61D1519}" destId="{B94C9FEF-405C-B54C-8E58-6EBFE6FBB5EA}" srcOrd="3" destOrd="0" presId="urn:microsoft.com/office/officeart/2009/3/layout/RandomtoResultProcess"/>
    <dgm:cxn modelId="{1F7E8D8E-13AD-224F-97A5-EEDE249212FD}" type="presParOf" srcId="{580448F9-4147-CD4A-8C5E-A70ED61D1519}" destId="{128CCA58-6DA6-0146-A0C8-205D7D45F708}" srcOrd="4" destOrd="0" presId="urn:microsoft.com/office/officeart/2009/3/layout/RandomtoResultProcess"/>
    <dgm:cxn modelId="{2C2F1C82-922E-A349-8015-E4F498490688}" type="presParOf" srcId="{580448F9-4147-CD4A-8C5E-A70ED61D1519}" destId="{A9D61539-843E-914E-9C3C-0C1E4A020D00}" srcOrd="5" destOrd="0" presId="urn:microsoft.com/office/officeart/2009/3/layout/RandomtoResultProcess"/>
    <dgm:cxn modelId="{5C2EA7AE-2412-BF42-855A-B94EF1D3D009}" type="presParOf" srcId="{580448F9-4147-CD4A-8C5E-A70ED61D1519}" destId="{56F6EEA5-3EF4-984E-80B9-15675286CFE4}" srcOrd="6" destOrd="0" presId="urn:microsoft.com/office/officeart/2009/3/layout/RandomtoResultProcess"/>
    <dgm:cxn modelId="{B9755BDC-CBC2-2842-B0AD-5D9F94587BBE}" type="presParOf" srcId="{580448F9-4147-CD4A-8C5E-A70ED61D1519}" destId="{C5038EFC-0CD7-324C-B766-523B4DD28B6B}" srcOrd="7" destOrd="0" presId="urn:microsoft.com/office/officeart/2009/3/layout/RandomtoResultProcess"/>
    <dgm:cxn modelId="{383CB6B8-5875-9E45-9698-27A284F7B16F}" type="presParOf" srcId="{580448F9-4147-CD4A-8C5E-A70ED61D1519}" destId="{22BDCD62-9447-7540-BC0D-00F461047771}" srcOrd="8" destOrd="0" presId="urn:microsoft.com/office/officeart/2009/3/layout/RandomtoResultProcess"/>
    <dgm:cxn modelId="{9AEA4938-0ED5-3149-AB88-5DFAA83A2727}" type="presParOf" srcId="{580448F9-4147-CD4A-8C5E-A70ED61D1519}" destId="{D3A22A7A-CCAD-E541-8E89-AEBDFA892E44}" srcOrd="9" destOrd="0" presId="urn:microsoft.com/office/officeart/2009/3/layout/RandomtoResultProcess"/>
    <dgm:cxn modelId="{5598DDE8-5376-314D-84F7-345E9A2E651C}" type="presParOf" srcId="{580448F9-4147-CD4A-8C5E-A70ED61D1519}" destId="{AACDC372-8EE1-3347-B1A5-197419F313AF}" srcOrd="10" destOrd="0" presId="urn:microsoft.com/office/officeart/2009/3/layout/RandomtoResultProcess"/>
    <dgm:cxn modelId="{13E716DA-DEB9-454B-91A0-9C4FE9C6990F}" type="presParOf" srcId="{580448F9-4147-CD4A-8C5E-A70ED61D1519}" destId="{B2681622-2A3C-2A4A-85D3-300925F78D59}" srcOrd="11" destOrd="0" presId="urn:microsoft.com/office/officeart/2009/3/layout/RandomtoResultProcess"/>
    <dgm:cxn modelId="{28B8360C-2D55-3C48-B845-805BF66CDAC8}" type="presParOf" srcId="{580448F9-4147-CD4A-8C5E-A70ED61D1519}" destId="{559CCF5D-F5CE-1349-B48E-3FA97D96F2DB}" srcOrd="12" destOrd="0" presId="urn:microsoft.com/office/officeart/2009/3/layout/RandomtoResultProcess"/>
    <dgm:cxn modelId="{911BD5D4-8183-5243-B004-0958B9D660F2}" type="presParOf" srcId="{580448F9-4147-CD4A-8C5E-A70ED61D1519}" destId="{B4A9C181-599E-0544-972E-6DFB02FFAF10}" srcOrd="13" destOrd="0" presId="urn:microsoft.com/office/officeart/2009/3/layout/RandomtoResultProcess"/>
    <dgm:cxn modelId="{AB16D0FB-0314-4B41-A75A-CB241B588852}" type="presParOf" srcId="{580448F9-4147-CD4A-8C5E-A70ED61D1519}" destId="{BE1A5CAB-0677-644F-8C33-BB242A00E6A0}" srcOrd="14" destOrd="0" presId="urn:microsoft.com/office/officeart/2009/3/layout/RandomtoResultProcess"/>
    <dgm:cxn modelId="{5CF5BDF6-DBB7-C147-B7D1-AB1FD2F6B187}" type="presParOf" srcId="{580448F9-4147-CD4A-8C5E-A70ED61D1519}" destId="{C3DF3B54-62BA-9F41-97CC-7EB3889AE490}" srcOrd="15" destOrd="0" presId="urn:microsoft.com/office/officeart/2009/3/layout/RandomtoResultProcess"/>
    <dgm:cxn modelId="{0F245448-F1FE-FA4D-B621-DFB9EDD55399}" type="presParOf" srcId="{580448F9-4147-CD4A-8C5E-A70ED61D1519}" destId="{F240C211-D223-504C-BD35-10754AE4CB95}" srcOrd="16" destOrd="0" presId="urn:microsoft.com/office/officeart/2009/3/layout/RandomtoResultProcess"/>
    <dgm:cxn modelId="{316351CC-AE35-D746-9D92-124CF2404A56}" type="presParOf" srcId="{580448F9-4147-CD4A-8C5E-A70ED61D1519}" destId="{443F3091-FFE0-584F-9557-A5B94A61929C}" srcOrd="17" destOrd="0" presId="urn:microsoft.com/office/officeart/2009/3/layout/RandomtoResultProcess"/>
    <dgm:cxn modelId="{7A309000-B36F-1D43-91D1-CC7DC193FEFD}" type="presParOf" srcId="{580448F9-4147-CD4A-8C5E-A70ED61D1519}" destId="{D048BD14-5A18-784F-B1BF-7733914FE3C6}" srcOrd="18" destOrd="0" presId="urn:microsoft.com/office/officeart/2009/3/layout/RandomtoResultProcess"/>
    <dgm:cxn modelId="{B4B84CE0-2456-434B-A41E-D6C5922C16ED}" type="presParOf" srcId="{580448F9-4147-CD4A-8C5E-A70ED61D1519}" destId="{FDECC3CC-B7BD-454A-807B-06FE3A267A8D}" srcOrd="19" destOrd="0" presId="urn:microsoft.com/office/officeart/2009/3/layout/RandomtoResultProcess"/>
    <dgm:cxn modelId="{C1C817C7-C240-8F48-A44A-B5D5E8DB5123}" type="presParOf" srcId="{6E92F0F3-ECE4-E849-80D8-4E71D7B286F4}" destId="{DC4A00D3-3DDF-E945-AFCF-50E8E54CEB01}" srcOrd="1" destOrd="0" presId="urn:microsoft.com/office/officeart/2009/3/layout/RandomtoResultProcess"/>
    <dgm:cxn modelId="{7B3F1D6A-7EE8-0849-994F-7FA3C2EB32C8}" type="presParOf" srcId="{DC4A00D3-3DDF-E945-AFCF-50E8E54CEB01}" destId="{CE635EEA-9388-4341-84C0-5106A76F887C}" srcOrd="0" destOrd="0" presId="urn:microsoft.com/office/officeart/2009/3/layout/RandomtoResultProcess"/>
    <dgm:cxn modelId="{1CCBF479-3503-5140-8E7C-5AFF49A4D9AD}" type="presParOf" srcId="{DC4A00D3-3DDF-E945-AFCF-50E8E54CEB01}" destId="{8E5A3747-6C46-3F44-B9A0-B786D27BBB7A}" srcOrd="1" destOrd="0" presId="urn:microsoft.com/office/officeart/2009/3/layout/RandomtoResultProcess"/>
    <dgm:cxn modelId="{F61EC6F6-72FE-3D48-BC45-2F892B64E666}" type="presParOf" srcId="{6E92F0F3-ECE4-E849-80D8-4E71D7B286F4}" destId="{F249F3B9-1EC5-7D4E-85C4-D5C64364EBDA}" srcOrd="2" destOrd="0" presId="urn:microsoft.com/office/officeart/2009/3/layout/RandomtoResultProcess"/>
    <dgm:cxn modelId="{781B2D77-7EEC-A441-A11D-B20E0A94B623}" type="presParOf" srcId="{6E92F0F3-ECE4-E849-80D8-4E71D7B286F4}" destId="{16225CF2-01A4-4840-B1D3-2313FA36B009}" srcOrd="3" destOrd="0" presId="urn:microsoft.com/office/officeart/2009/3/layout/RandomtoResultProcess"/>
    <dgm:cxn modelId="{B6075C1D-20C9-6B43-952A-74D2155731E9}" type="presParOf" srcId="{16225CF2-01A4-4840-B1D3-2313FA36B009}" destId="{0EA1BDAA-E458-9741-9B20-FBDA765EB92B}" srcOrd="0" destOrd="0" presId="urn:microsoft.com/office/officeart/2009/3/layout/RandomtoResultProcess"/>
    <dgm:cxn modelId="{D183B41E-BB3D-D141-84F9-F5872C9A11A5}" type="presParOf" srcId="{16225CF2-01A4-4840-B1D3-2313FA36B009}" destId="{8E269587-1AD0-FE49-BA11-4ACFF571192B}" srcOrd="1" destOrd="0" presId="urn:microsoft.com/office/officeart/2009/3/layout/RandomtoResultProcess"/>
    <dgm:cxn modelId="{4CDD3717-3B80-2B4F-A4CB-DF50A7A86C53}" type="presParOf" srcId="{6E92F0F3-ECE4-E849-80D8-4E71D7B286F4}" destId="{DA3FD819-2AA5-5444-83DE-73FF129E4509}" srcOrd="4" destOrd="0" presId="urn:microsoft.com/office/officeart/2009/3/layout/RandomtoResultProcess"/>
    <dgm:cxn modelId="{E93611E9-6A64-D44E-844B-9F79A28B252E}" type="presParOf" srcId="{DA3FD819-2AA5-5444-83DE-73FF129E4509}" destId="{1B1F7A82-C892-364A-8F61-1533A7C5AF89}" srcOrd="0" destOrd="0" presId="urn:microsoft.com/office/officeart/2009/3/layout/RandomtoResultProcess"/>
    <dgm:cxn modelId="{AB20889E-CB4B-D744-9FBE-E600D9FA36D3}" type="presParOf" srcId="{DA3FD819-2AA5-5444-83DE-73FF129E4509}" destId="{583C223E-BBA8-3847-94CC-61585267211C}" srcOrd="1" destOrd="0" presId="urn:microsoft.com/office/officeart/2009/3/layout/RandomtoResultProcess"/>
    <dgm:cxn modelId="{9A1FC1E6-2101-F24A-ACA9-1EFC37FEE7FA}" type="presParOf" srcId="{DA3FD819-2AA5-5444-83DE-73FF129E4509}" destId="{50F78144-1C06-E34A-9479-4320534597F4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AD23EE-4B51-9F4C-8C12-2D48D5168E1A}" type="doc">
      <dgm:prSet loTypeId="urn:microsoft.com/office/officeart/2005/8/layout/venn1" loCatId="relationship" qsTypeId="urn:microsoft.com/office/officeart/2005/8/quickstyle/3D4" qsCatId="3D" csTypeId="urn:microsoft.com/office/officeart/2005/8/colors/accent1_3" csCatId="accent1" phldr="1"/>
      <dgm:spPr/>
    </dgm:pt>
    <dgm:pt modelId="{54E411E8-193D-C34D-ACC5-5164635C47AB}">
      <dgm:prSet phldrT="[Text]"/>
      <dgm:spPr/>
      <dgm:t>
        <a:bodyPr/>
        <a:lstStyle/>
        <a:p>
          <a:r>
            <a:rPr lang="en-US" b="1" smtClean="0"/>
            <a:t>Phenotype</a:t>
          </a:r>
          <a:endParaRPr lang="en-US" b="1" dirty="0"/>
        </a:p>
      </dgm:t>
    </dgm:pt>
    <dgm:pt modelId="{5CB738CC-4680-8E45-AF2C-CB6CB32DB2F3}" type="parTrans" cxnId="{FF61AFA9-18A3-494E-979C-4F013BB26E7B}">
      <dgm:prSet/>
      <dgm:spPr/>
      <dgm:t>
        <a:bodyPr/>
        <a:lstStyle/>
        <a:p>
          <a:endParaRPr lang="en-US"/>
        </a:p>
      </dgm:t>
    </dgm:pt>
    <dgm:pt modelId="{4C872B4B-2126-5247-BEF8-DA4466C34156}" type="sibTrans" cxnId="{FF61AFA9-18A3-494E-979C-4F013BB26E7B}">
      <dgm:prSet/>
      <dgm:spPr/>
      <dgm:t>
        <a:bodyPr/>
        <a:lstStyle/>
        <a:p>
          <a:endParaRPr lang="en-US"/>
        </a:p>
      </dgm:t>
    </dgm:pt>
    <dgm:pt modelId="{A66F1150-8167-1740-AB85-0A53FF8CB84F}">
      <dgm:prSet phldrT="[Text]"/>
      <dgm:spPr/>
      <dgm:t>
        <a:bodyPr/>
        <a:lstStyle/>
        <a:p>
          <a:r>
            <a:rPr lang="en-US" b="1" smtClean="0"/>
            <a:t>Bio-molecular Markers</a:t>
          </a:r>
          <a:endParaRPr lang="en-US" b="1" dirty="0"/>
        </a:p>
      </dgm:t>
    </dgm:pt>
    <dgm:pt modelId="{DB47B38C-A67B-4D41-8859-2AF86CD7A3F0}" type="parTrans" cxnId="{84F712D5-AF4D-B941-989F-C30E48F92133}">
      <dgm:prSet/>
      <dgm:spPr/>
      <dgm:t>
        <a:bodyPr/>
        <a:lstStyle/>
        <a:p>
          <a:endParaRPr lang="en-US"/>
        </a:p>
      </dgm:t>
    </dgm:pt>
    <dgm:pt modelId="{BADF2BCF-6E7F-B24E-8524-C6A9F7651D4D}" type="sibTrans" cxnId="{84F712D5-AF4D-B941-989F-C30E48F92133}">
      <dgm:prSet/>
      <dgm:spPr/>
      <dgm:t>
        <a:bodyPr/>
        <a:lstStyle/>
        <a:p>
          <a:endParaRPr lang="en-US"/>
        </a:p>
      </dgm:t>
    </dgm:pt>
    <dgm:pt modelId="{B6782B85-6D9A-BA4C-8D8F-05CE44BBC33B}">
      <dgm:prSet phldrT="[Text]"/>
      <dgm:spPr/>
      <dgm:t>
        <a:bodyPr/>
        <a:lstStyle/>
        <a:p>
          <a:r>
            <a:rPr lang="en-US" b="1" smtClean="0"/>
            <a:t>Biospecimens</a:t>
          </a:r>
          <a:endParaRPr lang="en-US" b="1" dirty="0"/>
        </a:p>
      </dgm:t>
    </dgm:pt>
    <dgm:pt modelId="{FFB36562-6C75-5441-812A-4D359EC69F04}" type="parTrans" cxnId="{DF552197-5A76-B140-8F14-ED6E8206ECF9}">
      <dgm:prSet/>
      <dgm:spPr/>
      <dgm:t>
        <a:bodyPr/>
        <a:lstStyle/>
        <a:p>
          <a:endParaRPr lang="en-US"/>
        </a:p>
      </dgm:t>
    </dgm:pt>
    <dgm:pt modelId="{F1A6BA95-446A-6B45-9B3B-9D57604590A2}" type="sibTrans" cxnId="{DF552197-5A76-B140-8F14-ED6E8206ECF9}">
      <dgm:prSet/>
      <dgm:spPr/>
      <dgm:t>
        <a:bodyPr/>
        <a:lstStyle/>
        <a:p>
          <a:endParaRPr lang="en-US"/>
        </a:p>
      </dgm:t>
    </dgm:pt>
    <dgm:pt modelId="{33989A16-D03E-1D41-99AD-A8878E46B4BB}" type="pres">
      <dgm:prSet presAssocID="{C8AD23EE-4B51-9F4C-8C12-2D48D5168E1A}" presName="compositeShape" presStyleCnt="0">
        <dgm:presLayoutVars>
          <dgm:chMax val="7"/>
          <dgm:dir/>
          <dgm:resizeHandles val="exact"/>
        </dgm:presLayoutVars>
      </dgm:prSet>
      <dgm:spPr/>
    </dgm:pt>
    <dgm:pt modelId="{D981B5CD-1252-1146-BF1A-FD3B12D21585}" type="pres">
      <dgm:prSet presAssocID="{54E411E8-193D-C34D-ACC5-5164635C47AB}" presName="circ1" presStyleLbl="vennNode1" presStyleIdx="0" presStyleCnt="3"/>
      <dgm:spPr/>
      <dgm:t>
        <a:bodyPr/>
        <a:lstStyle/>
        <a:p>
          <a:endParaRPr lang="en-US"/>
        </a:p>
      </dgm:t>
    </dgm:pt>
    <dgm:pt modelId="{85142954-786D-DE46-A3C9-2F41C01D68AF}" type="pres">
      <dgm:prSet presAssocID="{54E411E8-193D-C34D-ACC5-5164635C47A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78D106-0313-0E49-AA7A-BA6CDDA3B744}" type="pres">
      <dgm:prSet presAssocID="{A66F1150-8167-1740-AB85-0A53FF8CB84F}" presName="circ2" presStyleLbl="vennNode1" presStyleIdx="1" presStyleCnt="3"/>
      <dgm:spPr/>
      <dgm:t>
        <a:bodyPr/>
        <a:lstStyle/>
        <a:p>
          <a:endParaRPr lang="en-US"/>
        </a:p>
      </dgm:t>
    </dgm:pt>
    <dgm:pt modelId="{FF89BAB7-DAD5-3246-B281-ABE527FE6270}" type="pres">
      <dgm:prSet presAssocID="{A66F1150-8167-1740-AB85-0A53FF8CB84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934D5-AEDE-6C48-B16E-98044C19DB77}" type="pres">
      <dgm:prSet presAssocID="{B6782B85-6D9A-BA4C-8D8F-05CE44BBC33B}" presName="circ3" presStyleLbl="vennNode1" presStyleIdx="2" presStyleCnt="3"/>
      <dgm:spPr/>
      <dgm:t>
        <a:bodyPr/>
        <a:lstStyle/>
        <a:p>
          <a:endParaRPr lang="en-US"/>
        </a:p>
      </dgm:t>
    </dgm:pt>
    <dgm:pt modelId="{FC77CD8D-F9D4-4444-89A6-4D672194F548}" type="pres">
      <dgm:prSet presAssocID="{B6782B85-6D9A-BA4C-8D8F-05CE44BBC33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3AE951-C3F5-2845-B303-8AD0418BF54A}" type="presOf" srcId="{54E411E8-193D-C34D-ACC5-5164635C47AB}" destId="{85142954-786D-DE46-A3C9-2F41C01D68AF}" srcOrd="1" destOrd="0" presId="urn:microsoft.com/office/officeart/2005/8/layout/venn1"/>
    <dgm:cxn modelId="{69493360-1286-8D46-8373-FF7A227C0A56}" type="presOf" srcId="{B6782B85-6D9A-BA4C-8D8F-05CE44BBC33B}" destId="{FC77CD8D-F9D4-4444-89A6-4D672194F548}" srcOrd="1" destOrd="0" presId="urn:microsoft.com/office/officeart/2005/8/layout/venn1"/>
    <dgm:cxn modelId="{19C79D44-8F2F-2F4B-A7D9-DA7A0287A502}" type="presOf" srcId="{A66F1150-8167-1740-AB85-0A53FF8CB84F}" destId="{FF89BAB7-DAD5-3246-B281-ABE527FE6270}" srcOrd="1" destOrd="0" presId="urn:microsoft.com/office/officeart/2005/8/layout/venn1"/>
    <dgm:cxn modelId="{FF61AFA9-18A3-494E-979C-4F013BB26E7B}" srcId="{C8AD23EE-4B51-9F4C-8C12-2D48D5168E1A}" destId="{54E411E8-193D-C34D-ACC5-5164635C47AB}" srcOrd="0" destOrd="0" parTransId="{5CB738CC-4680-8E45-AF2C-CB6CB32DB2F3}" sibTransId="{4C872B4B-2126-5247-BEF8-DA4466C34156}"/>
    <dgm:cxn modelId="{DF552197-5A76-B140-8F14-ED6E8206ECF9}" srcId="{C8AD23EE-4B51-9F4C-8C12-2D48D5168E1A}" destId="{B6782B85-6D9A-BA4C-8D8F-05CE44BBC33B}" srcOrd="2" destOrd="0" parTransId="{FFB36562-6C75-5441-812A-4D359EC69F04}" sibTransId="{F1A6BA95-446A-6B45-9B3B-9D57604590A2}"/>
    <dgm:cxn modelId="{84F712D5-AF4D-B941-989F-C30E48F92133}" srcId="{C8AD23EE-4B51-9F4C-8C12-2D48D5168E1A}" destId="{A66F1150-8167-1740-AB85-0A53FF8CB84F}" srcOrd="1" destOrd="0" parTransId="{DB47B38C-A67B-4D41-8859-2AF86CD7A3F0}" sibTransId="{BADF2BCF-6E7F-B24E-8524-C6A9F7651D4D}"/>
    <dgm:cxn modelId="{218AC0F9-9B0D-7440-AC98-7246E20E0FEF}" type="presOf" srcId="{54E411E8-193D-C34D-ACC5-5164635C47AB}" destId="{D981B5CD-1252-1146-BF1A-FD3B12D21585}" srcOrd="0" destOrd="0" presId="urn:microsoft.com/office/officeart/2005/8/layout/venn1"/>
    <dgm:cxn modelId="{EE83B811-3470-4349-A6CE-AD85B4854F24}" type="presOf" srcId="{B6782B85-6D9A-BA4C-8D8F-05CE44BBC33B}" destId="{0F1934D5-AEDE-6C48-B16E-98044C19DB77}" srcOrd="0" destOrd="0" presId="urn:microsoft.com/office/officeart/2005/8/layout/venn1"/>
    <dgm:cxn modelId="{138009FE-A6DF-CF4F-8C3C-A01BB2C4192D}" type="presOf" srcId="{A66F1150-8167-1740-AB85-0A53FF8CB84F}" destId="{2A78D106-0313-0E49-AA7A-BA6CDDA3B744}" srcOrd="0" destOrd="0" presId="urn:microsoft.com/office/officeart/2005/8/layout/venn1"/>
    <dgm:cxn modelId="{BC67CC7B-D768-634E-900E-0B88672D0BD1}" type="presOf" srcId="{C8AD23EE-4B51-9F4C-8C12-2D48D5168E1A}" destId="{33989A16-D03E-1D41-99AD-A8878E46B4BB}" srcOrd="0" destOrd="0" presId="urn:microsoft.com/office/officeart/2005/8/layout/venn1"/>
    <dgm:cxn modelId="{5F5B757B-C9BD-9549-A284-CA52140EFCCC}" type="presParOf" srcId="{33989A16-D03E-1D41-99AD-A8878E46B4BB}" destId="{D981B5CD-1252-1146-BF1A-FD3B12D21585}" srcOrd="0" destOrd="0" presId="urn:microsoft.com/office/officeart/2005/8/layout/venn1"/>
    <dgm:cxn modelId="{D2F1BF6C-DDFA-494A-AB2C-595BBF4113EE}" type="presParOf" srcId="{33989A16-D03E-1D41-99AD-A8878E46B4BB}" destId="{85142954-786D-DE46-A3C9-2F41C01D68AF}" srcOrd="1" destOrd="0" presId="urn:microsoft.com/office/officeart/2005/8/layout/venn1"/>
    <dgm:cxn modelId="{E15C0122-ED8E-E544-8E42-2816590BE634}" type="presParOf" srcId="{33989A16-D03E-1D41-99AD-A8878E46B4BB}" destId="{2A78D106-0313-0E49-AA7A-BA6CDDA3B744}" srcOrd="2" destOrd="0" presId="urn:microsoft.com/office/officeart/2005/8/layout/venn1"/>
    <dgm:cxn modelId="{77AA1797-ADA5-894F-B43D-6351459A0B0F}" type="presParOf" srcId="{33989A16-D03E-1D41-99AD-A8878E46B4BB}" destId="{FF89BAB7-DAD5-3246-B281-ABE527FE6270}" srcOrd="3" destOrd="0" presId="urn:microsoft.com/office/officeart/2005/8/layout/venn1"/>
    <dgm:cxn modelId="{ECF04BAA-0489-C84D-B2D8-294ED9FF97C0}" type="presParOf" srcId="{33989A16-D03E-1D41-99AD-A8878E46B4BB}" destId="{0F1934D5-AEDE-6C48-B16E-98044C19DB77}" srcOrd="4" destOrd="0" presId="urn:microsoft.com/office/officeart/2005/8/layout/venn1"/>
    <dgm:cxn modelId="{CDB4DE87-2155-5740-9571-2729FAB0C1A5}" type="presParOf" srcId="{33989A16-D03E-1D41-99AD-A8878E46B4BB}" destId="{FC77CD8D-F9D4-4444-89A6-4D672194F548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64467F-46FC-564C-B878-255B664FAFC8}" type="doc">
      <dgm:prSet loTypeId="urn:microsoft.com/office/officeart/2005/8/layout/chevron1" loCatId="process" qsTypeId="urn:microsoft.com/office/officeart/2005/8/quickstyle/simple2" qsCatId="simple" csTypeId="urn:microsoft.com/office/officeart/2005/8/colors/accent2_3" csCatId="accent2" phldr="1"/>
      <dgm:spPr/>
    </dgm:pt>
    <dgm:pt modelId="{5AA14F0A-A55E-994C-B975-ADB86E4DE0BC}">
      <dgm:prSet phldrT="[Text]" custT="1"/>
      <dgm:spPr/>
      <dgm:t>
        <a:bodyPr/>
        <a:lstStyle/>
        <a:p>
          <a:r>
            <a:rPr lang="en-US" sz="1800" b="1" dirty="0" smtClean="0"/>
            <a:t>(1) Efficacy</a:t>
          </a:r>
          <a:endParaRPr lang="en-US" sz="1800" b="1" dirty="0"/>
        </a:p>
      </dgm:t>
    </dgm:pt>
    <dgm:pt modelId="{4C6E1508-6C08-384D-A9A3-334AAA6EF60D}" type="parTrans" cxnId="{7080221D-A714-C24F-8616-357EC45D3AC4}">
      <dgm:prSet/>
      <dgm:spPr/>
      <dgm:t>
        <a:bodyPr/>
        <a:lstStyle/>
        <a:p>
          <a:endParaRPr lang="en-US"/>
        </a:p>
      </dgm:t>
    </dgm:pt>
    <dgm:pt modelId="{80E5A3D2-4589-2D45-B2D2-55471F1EF38E}" type="sibTrans" cxnId="{7080221D-A714-C24F-8616-357EC45D3AC4}">
      <dgm:prSet/>
      <dgm:spPr/>
      <dgm:t>
        <a:bodyPr/>
        <a:lstStyle/>
        <a:p>
          <a:endParaRPr lang="en-US"/>
        </a:p>
      </dgm:t>
    </dgm:pt>
    <dgm:pt modelId="{B0D7CF12-1D9C-0648-A4CE-6F80E33EF8FA}">
      <dgm:prSet phldrT="[Text]" custT="1"/>
      <dgm:spPr/>
      <dgm:t>
        <a:bodyPr/>
        <a:lstStyle/>
        <a:p>
          <a:r>
            <a:rPr lang="en-US" sz="1800" b="1" dirty="0" smtClean="0"/>
            <a:t>(2) Verification &amp; Validation</a:t>
          </a:r>
          <a:endParaRPr lang="en-US" sz="1800" b="1" dirty="0"/>
        </a:p>
      </dgm:t>
    </dgm:pt>
    <dgm:pt modelId="{F54BEC3B-0A57-6E4E-B8E5-F97769AF290E}" type="parTrans" cxnId="{57D19306-8DE6-A44D-846C-30587F44EF0B}">
      <dgm:prSet/>
      <dgm:spPr/>
      <dgm:t>
        <a:bodyPr/>
        <a:lstStyle/>
        <a:p>
          <a:endParaRPr lang="en-US"/>
        </a:p>
      </dgm:t>
    </dgm:pt>
    <dgm:pt modelId="{C478E49D-58B0-D14F-8234-957E513571BD}" type="sibTrans" cxnId="{57D19306-8DE6-A44D-846C-30587F44EF0B}">
      <dgm:prSet/>
      <dgm:spPr/>
      <dgm:t>
        <a:bodyPr/>
        <a:lstStyle/>
        <a:p>
          <a:endParaRPr lang="en-US"/>
        </a:p>
      </dgm:t>
    </dgm:pt>
    <dgm:pt modelId="{737F5FFE-6E9C-A049-8FBD-6CE5879E5881}">
      <dgm:prSet phldrT="[Text]" custT="1"/>
      <dgm:spPr/>
      <dgm:t>
        <a:bodyPr/>
        <a:lstStyle/>
        <a:p>
          <a:r>
            <a:rPr lang="en-US" sz="1800" b="1" dirty="0" smtClean="0"/>
            <a:t>(3) Mining Domain Literature</a:t>
          </a:r>
          <a:endParaRPr lang="en-US" sz="1800" b="1" dirty="0"/>
        </a:p>
      </dgm:t>
    </dgm:pt>
    <dgm:pt modelId="{617954B7-7BB1-2349-97C5-16BDAEC9AEE6}" type="parTrans" cxnId="{529AEDD4-CCA8-F640-B5EA-90010353496D}">
      <dgm:prSet/>
      <dgm:spPr/>
      <dgm:t>
        <a:bodyPr/>
        <a:lstStyle/>
        <a:p>
          <a:endParaRPr lang="en-US"/>
        </a:p>
      </dgm:t>
    </dgm:pt>
    <dgm:pt modelId="{399DB8BD-167D-F946-A1DB-9F2BCB9E5066}" type="sibTrans" cxnId="{529AEDD4-CCA8-F640-B5EA-90010353496D}">
      <dgm:prSet/>
      <dgm:spPr/>
      <dgm:t>
        <a:bodyPr/>
        <a:lstStyle/>
        <a:p>
          <a:endParaRPr lang="en-US"/>
        </a:p>
      </dgm:t>
    </dgm:pt>
    <dgm:pt modelId="{ABC877C4-279A-2D46-8DA7-F459931D5F60}" type="pres">
      <dgm:prSet presAssocID="{8664467F-46FC-564C-B878-255B664FAFC8}" presName="Name0" presStyleCnt="0">
        <dgm:presLayoutVars>
          <dgm:dir/>
          <dgm:animLvl val="lvl"/>
          <dgm:resizeHandles val="exact"/>
        </dgm:presLayoutVars>
      </dgm:prSet>
      <dgm:spPr/>
    </dgm:pt>
    <dgm:pt modelId="{B4747744-11C1-8C4D-B7E9-6F38CA2272EC}" type="pres">
      <dgm:prSet presAssocID="{5AA14F0A-A55E-994C-B975-ADB86E4DE0BC}" presName="parTxOnly" presStyleLbl="node1" presStyleIdx="0" presStyleCnt="3" custLinFactNeighborY="-7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E0AB86-4FE5-8E4C-850D-1289D82D6171}" type="pres">
      <dgm:prSet presAssocID="{80E5A3D2-4589-2D45-B2D2-55471F1EF38E}" presName="parTxOnlySpace" presStyleCnt="0"/>
      <dgm:spPr/>
    </dgm:pt>
    <dgm:pt modelId="{35809B80-6BB9-BD48-A315-BB5658E0928D}" type="pres">
      <dgm:prSet presAssocID="{B0D7CF12-1D9C-0648-A4CE-6F80E33EF8FA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F2D518-606E-3C45-908C-C0F5C24DE5FA}" type="pres">
      <dgm:prSet presAssocID="{C478E49D-58B0-D14F-8234-957E513571BD}" presName="parTxOnlySpace" presStyleCnt="0"/>
      <dgm:spPr/>
    </dgm:pt>
    <dgm:pt modelId="{4BCD9B71-1885-824A-B225-2BF784A554DB}" type="pres">
      <dgm:prSet presAssocID="{737F5FFE-6E9C-A049-8FBD-6CE5879E588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D19306-8DE6-A44D-846C-30587F44EF0B}" srcId="{8664467F-46FC-564C-B878-255B664FAFC8}" destId="{B0D7CF12-1D9C-0648-A4CE-6F80E33EF8FA}" srcOrd="1" destOrd="0" parTransId="{F54BEC3B-0A57-6E4E-B8E5-F97769AF290E}" sibTransId="{C478E49D-58B0-D14F-8234-957E513571BD}"/>
    <dgm:cxn modelId="{EFBD94E9-664B-0443-BDCE-7902207EAF40}" type="presOf" srcId="{B0D7CF12-1D9C-0648-A4CE-6F80E33EF8FA}" destId="{35809B80-6BB9-BD48-A315-BB5658E0928D}" srcOrd="0" destOrd="0" presId="urn:microsoft.com/office/officeart/2005/8/layout/chevron1"/>
    <dgm:cxn modelId="{0D7E3C93-AE89-1C40-B0C4-70FD0F538806}" type="presOf" srcId="{8664467F-46FC-564C-B878-255B664FAFC8}" destId="{ABC877C4-279A-2D46-8DA7-F459931D5F60}" srcOrd="0" destOrd="0" presId="urn:microsoft.com/office/officeart/2005/8/layout/chevron1"/>
    <dgm:cxn modelId="{EFD749E1-0248-3847-8B0C-65864B056031}" type="presOf" srcId="{5AA14F0A-A55E-994C-B975-ADB86E4DE0BC}" destId="{B4747744-11C1-8C4D-B7E9-6F38CA2272EC}" srcOrd="0" destOrd="0" presId="urn:microsoft.com/office/officeart/2005/8/layout/chevron1"/>
    <dgm:cxn modelId="{7080221D-A714-C24F-8616-357EC45D3AC4}" srcId="{8664467F-46FC-564C-B878-255B664FAFC8}" destId="{5AA14F0A-A55E-994C-B975-ADB86E4DE0BC}" srcOrd="0" destOrd="0" parTransId="{4C6E1508-6C08-384D-A9A3-334AAA6EF60D}" sibTransId="{80E5A3D2-4589-2D45-B2D2-55471F1EF38E}"/>
    <dgm:cxn modelId="{24273AD3-F8BE-F94F-8B57-40D543D58FA4}" type="presOf" srcId="{737F5FFE-6E9C-A049-8FBD-6CE5879E5881}" destId="{4BCD9B71-1885-824A-B225-2BF784A554DB}" srcOrd="0" destOrd="0" presId="urn:microsoft.com/office/officeart/2005/8/layout/chevron1"/>
    <dgm:cxn modelId="{529AEDD4-CCA8-F640-B5EA-90010353496D}" srcId="{8664467F-46FC-564C-B878-255B664FAFC8}" destId="{737F5FFE-6E9C-A049-8FBD-6CE5879E5881}" srcOrd="2" destOrd="0" parTransId="{617954B7-7BB1-2349-97C5-16BDAEC9AEE6}" sibTransId="{399DB8BD-167D-F946-A1DB-9F2BCB9E5066}"/>
    <dgm:cxn modelId="{82706A41-A02F-A444-A0C1-21A25CA51F5B}" type="presParOf" srcId="{ABC877C4-279A-2D46-8DA7-F459931D5F60}" destId="{B4747744-11C1-8C4D-B7E9-6F38CA2272EC}" srcOrd="0" destOrd="0" presId="urn:microsoft.com/office/officeart/2005/8/layout/chevron1"/>
    <dgm:cxn modelId="{A7117D2D-B428-5B46-8EFB-F109C9E034C7}" type="presParOf" srcId="{ABC877C4-279A-2D46-8DA7-F459931D5F60}" destId="{31E0AB86-4FE5-8E4C-850D-1289D82D6171}" srcOrd="1" destOrd="0" presId="urn:microsoft.com/office/officeart/2005/8/layout/chevron1"/>
    <dgm:cxn modelId="{36B71B4C-8078-2444-9F80-3EB168A3E6D2}" type="presParOf" srcId="{ABC877C4-279A-2D46-8DA7-F459931D5F60}" destId="{35809B80-6BB9-BD48-A315-BB5658E0928D}" srcOrd="2" destOrd="0" presId="urn:microsoft.com/office/officeart/2005/8/layout/chevron1"/>
    <dgm:cxn modelId="{1EFA9E36-CA49-D540-AED3-2BD198B72665}" type="presParOf" srcId="{ABC877C4-279A-2D46-8DA7-F459931D5F60}" destId="{0BF2D518-606E-3C45-908C-C0F5C24DE5FA}" srcOrd="3" destOrd="0" presId="urn:microsoft.com/office/officeart/2005/8/layout/chevron1"/>
    <dgm:cxn modelId="{DBA03309-26E8-1349-AB2C-858844E936AB}" type="presParOf" srcId="{ABC877C4-279A-2D46-8DA7-F459931D5F60}" destId="{4BCD9B71-1885-824A-B225-2BF784A554D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F0DD4A-F2F3-104B-B05F-D119896E4403}" type="doc">
      <dgm:prSet loTypeId="urn:microsoft.com/office/officeart/2005/8/layout/cycle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51B68-9B3B-624E-AACF-A0C8E638B3B5}">
      <dgm:prSet phldrT="[Text]"/>
      <dgm:spPr/>
      <dgm:t>
        <a:bodyPr/>
        <a:lstStyle/>
        <a:p>
          <a:r>
            <a:rPr lang="en-US" dirty="0" smtClean="0"/>
            <a:t>Instrument Patient Encounters </a:t>
          </a:r>
        </a:p>
        <a:p>
          <a:r>
            <a:rPr lang="en-US" dirty="0" smtClean="0"/>
            <a:t>(Data + Tissue)</a:t>
          </a:r>
          <a:endParaRPr lang="en-US" dirty="0"/>
        </a:p>
      </dgm:t>
    </dgm:pt>
    <dgm:pt modelId="{AACBBAAC-D87E-BD49-9F3F-9C99AB70DC46}" type="parTrans" cxnId="{4DEE3BAE-B81C-F247-9214-6A36917FEC1D}">
      <dgm:prSet/>
      <dgm:spPr/>
      <dgm:t>
        <a:bodyPr/>
        <a:lstStyle/>
        <a:p>
          <a:endParaRPr lang="en-US"/>
        </a:p>
      </dgm:t>
    </dgm:pt>
    <dgm:pt modelId="{A976C046-F7D4-304A-99A3-3ED40B0B4828}" type="sibTrans" cxnId="{4DEE3BAE-B81C-F247-9214-6A36917FEC1D}">
      <dgm:prSet/>
      <dgm:spPr/>
      <dgm:t>
        <a:bodyPr/>
        <a:lstStyle/>
        <a:p>
          <a:endParaRPr lang="en-US"/>
        </a:p>
      </dgm:t>
    </dgm:pt>
    <dgm:pt modelId="{59F1F195-D49F-264D-A0B1-76D0E06CD6B9}">
      <dgm:prSet phldrT="[Text]"/>
      <dgm:spPr/>
      <dgm:t>
        <a:bodyPr/>
        <a:lstStyle/>
        <a:p>
          <a:r>
            <a:rPr lang="en-US" dirty="0" smtClean="0"/>
            <a:t>Generate Hypotheses</a:t>
          </a:r>
          <a:endParaRPr lang="en-US" dirty="0"/>
        </a:p>
      </dgm:t>
    </dgm:pt>
    <dgm:pt modelId="{030841A7-D450-544B-B3BB-6BF0435274CD}" type="parTrans" cxnId="{5F057AF0-229E-C546-8BB4-9FF70B86C848}">
      <dgm:prSet/>
      <dgm:spPr/>
      <dgm:t>
        <a:bodyPr/>
        <a:lstStyle/>
        <a:p>
          <a:endParaRPr lang="en-US"/>
        </a:p>
      </dgm:t>
    </dgm:pt>
    <dgm:pt modelId="{A1CE8FB5-DED4-C947-8F17-336FBC0739FB}" type="sibTrans" cxnId="{5F057AF0-229E-C546-8BB4-9FF70B86C848}">
      <dgm:prSet/>
      <dgm:spPr/>
      <dgm:t>
        <a:bodyPr/>
        <a:lstStyle/>
        <a:p>
          <a:endParaRPr lang="en-US"/>
        </a:p>
      </dgm:t>
    </dgm:pt>
    <dgm:pt modelId="{D417DD8A-1FB2-5145-A51B-6453C4BCA269}">
      <dgm:prSet phldrT="[Text]"/>
      <dgm:spPr/>
      <dgm:t>
        <a:bodyPr/>
        <a:lstStyle/>
        <a:p>
          <a:r>
            <a:rPr lang="en-US" dirty="0" smtClean="0"/>
            <a:t>Verify and Validate Hypotheses</a:t>
          </a:r>
          <a:endParaRPr lang="en-US" dirty="0"/>
        </a:p>
      </dgm:t>
    </dgm:pt>
    <dgm:pt modelId="{A6817271-65F1-FA4B-A31C-A47220ED28EE}" type="parTrans" cxnId="{9CA3E338-9E3E-D24E-BE07-508C0A408E70}">
      <dgm:prSet/>
      <dgm:spPr/>
      <dgm:t>
        <a:bodyPr/>
        <a:lstStyle/>
        <a:p>
          <a:endParaRPr lang="en-US"/>
        </a:p>
      </dgm:t>
    </dgm:pt>
    <dgm:pt modelId="{BDBC2725-DA36-4541-AB54-3217056FE84E}" type="sibTrans" cxnId="{9CA3E338-9E3E-D24E-BE07-508C0A408E70}">
      <dgm:prSet/>
      <dgm:spPr/>
      <dgm:t>
        <a:bodyPr/>
        <a:lstStyle/>
        <a:p>
          <a:endParaRPr lang="en-US"/>
        </a:p>
      </dgm:t>
    </dgm:pt>
    <dgm:pt modelId="{C41A66FB-89CB-8E42-9E39-167929CC16F8}">
      <dgm:prSet phldrT="[Text]"/>
      <dgm:spPr/>
      <dgm:t>
        <a:bodyPr/>
        <a:lstStyle/>
        <a:p>
          <a:r>
            <a:rPr lang="en-US" dirty="0" smtClean="0"/>
            <a:t>Apply Evidence</a:t>
          </a:r>
          <a:endParaRPr lang="en-US" dirty="0"/>
        </a:p>
      </dgm:t>
    </dgm:pt>
    <dgm:pt modelId="{F413E600-D2F3-C648-8639-6515321D1D21}" type="parTrans" cxnId="{8A54F33C-9047-884F-A877-A12439B5A151}">
      <dgm:prSet/>
      <dgm:spPr/>
      <dgm:t>
        <a:bodyPr/>
        <a:lstStyle/>
        <a:p>
          <a:endParaRPr lang="en-US"/>
        </a:p>
      </dgm:t>
    </dgm:pt>
    <dgm:pt modelId="{F21FA759-A2DD-E741-8EFF-A21444B8DEEA}" type="sibTrans" cxnId="{8A54F33C-9047-884F-A877-A12439B5A151}">
      <dgm:prSet/>
      <dgm:spPr/>
      <dgm:t>
        <a:bodyPr/>
        <a:lstStyle/>
        <a:p>
          <a:endParaRPr lang="en-US"/>
        </a:p>
      </dgm:t>
    </dgm:pt>
    <dgm:pt modelId="{45A94E62-6056-D345-AB56-91810B59BB4E}">
      <dgm:prSet phldrT="[Text]"/>
      <dgm:spPr/>
      <dgm:t>
        <a:bodyPr/>
        <a:lstStyle/>
        <a:p>
          <a:r>
            <a:rPr lang="en-US" dirty="0" smtClean="0"/>
            <a:t>Improve Patient Care </a:t>
          </a:r>
        </a:p>
        <a:p>
          <a:r>
            <a:rPr lang="en-US" dirty="0" smtClean="0"/>
            <a:t>(Quality + Outcomes)</a:t>
          </a:r>
          <a:endParaRPr lang="en-US" dirty="0"/>
        </a:p>
      </dgm:t>
    </dgm:pt>
    <dgm:pt modelId="{49EF24CB-993A-C34E-87BA-E120B282D4DB}" type="parTrans" cxnId="{D969DBEF-C86F-A441-B098-9BA63C501F79}">
      <dgm:prSet/>
      <dgm:spPr/>
      <dgm:t>
        <a:bodyPr/>
        <a:lstStyle/>
        <a:p>
          <a:endParaRPr lang="en-US"/>
        </a:p>
      </dgm:t>
    </dgm:pt>
    <dgm:pt modelId="{B7EDB841-B9EE-6442-A411-770A85AC9F75}" type="sibTrans" cxnId="{D969DBEF-C86F-A441-B098-9BA63C501F79}">
      <dgm:prSet/>
      <dgm:spPr/>
      <dgm:t>
        <a:bodyPr/>
        <a:lstStyle/>
        <a:p>
          <a:endParaRPr lang="en-US"/>
        </a:p>
      </dgm:t>
    </dgm:pt>
    <dgm:pt modelId="{068DD2DA-1B66-3848-935B-73EB9A08577E}">
      <dgm:prSet/>
      <dgm:spPr/>
      <dgm:t>
        <a:bodyPr/>
        <a:lstStyle/>
        <a:p>
          <a:r>
            <a:rPr lang="en-US" dirty="0" smtClean="0"/>
            <a:t>Formalize Evidence</a:t>
          </a:r>
          <a:endParaRPr lang="en-US" dirty="0"/>
        </a:p>
      </dgm:t>
    </dgm:pt>
    <dgm:pt modelId="{CA8DAA7F-FCC1-7649-A41B-3EDBAB56724B}" type="parTrans" cxnId="{04A035CC-C279-EF44-9072-D531C6BB69C2}">
      <dgm:prSet/>
      <dgm:spPr/>
      <dgm:t>
        <a:bodyPr/>
        <a:lstStyle/>
        <a:p>
          <a:endParaRPr lang="en-US"/>
        </a:p>
      </dgm:t>
    </dgm:pt>
    <dgm:pt modelId="{0B8E36C5-FD77-3940-B31C-01F767D5DB5D}" type="sibTrans" cxnId="{04A035CC-C279-EF44-9072-D531C6BB69C2}">
      <dgm:prSet/>
      <dgm:spPr/>
      <dgm:t>
        <a:bodyPr/>
        <a:lstStyle/>
        <a:p>
          <a:endParaRPr lang="en-US"/>
        </a:p>
      </dgm:t>
    </dgm:pt>
    <dgm:pt modelId="{C063F5AD-7699-1D4A-B789-12306A050926}" type="pres">
      <dgm:prSet presAssocID="{47F0DD4A-F2F3-104B-B05F-D119896E440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C6606F-1F30-4B4C-B053-53FC79C98AAD}" type="pres">
      <dgm:prSet presAssocID="{47F0DD4A-F2F3-104B-B05F-D119896E4403}" presName="cycle" presStyleCnt="0"/>
      <dgm:spPr/>
    </dgm:pt>
    <dgm:pt modelId="{465B3856-CA85-DB4F-B6D7-68954D04C9D7}" type="pres">
      <dgm:prSet presAssocID="{C9151B68-9B3B-624E-AACF-A0C8E638B3B5}" presName="nodeFirst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15F5B-FD03-A44B-9CFF-70CE4AC3943D}" type="pres">
      <dgm:prSet presAssocID="{A976C046-F7D4-304A-99A3-3ED40B0B4828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D57E62F0-6C5E-2C49-93E6-154985E65972}" type="pres">
      <dgm:prSet presAssocID="{59F1F195-D49F-264D-A0B1-76D0E06CD6B9}" presName="nodeFollowingNodes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A66A6A-89A2-C142-911B-F3D9044BB66F}" type="pres">
      <dgm:prSet presAssocID="{D417DD8A-1FB2-5145-A51B-6453C4BCA269}" presName="nodeFollowingNodes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5D390-9DFE-D847-B657-AE5AFB6F1913}" type="pres">
      <dgm:prSet presAssocID="{068DD2DA-1B66-3848-935B-73EB9A08577E}" presName="nodeFollowingNodes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E7DF3-D070-1C46-9940-2B2C718B24F6}" type="pres">
      <dgm:prSet presAssocID="{C41A66FB-89CB-8E42-9E39-167929CC16F8}" presName="nodeFollowingNodes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BF3DF-D50A-7C47-99CF-E0325C29BA94}" type="pres">
      <dgm:prSet presAssocID="{45A94E62-6056-D345-AB56-91810B59BB4E}" presName="nodeFollowingNodes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9DBEF-C86F-A441-B098-9BA63C501F79}" srcId="{47F0DD4A-F2F3-104B-B05F-D119896E4403}" destId="{45A94E62-6056-D345-AB56-91810B59BB4E}" srcOrd="5" destOrd="0" parTransId="{49EF24CB-993A-C34E-87BA-E120B282D4DB}" sibTransId="{B7EDB841-B9EE-6442-A411-770A85AC9F75}"/>
    <dgm:cxn modelId="{22998FAA-EB4E-224D-BB1D-C1FAB99258F4}" type="presOf" srcId="{A976C046-F7D4-304A-99A3-3ED40B0B4828}" destId="{58F15F5B-FD03-A44B-9CFF-70CE4AC3943D}" srcOrd="0" destOrd="0" presId="urn:microsoft.com/office/officeart/2005/8/layout/cycle3"/>
    <dgm:cxn modelId="{8A54F33C-9047-884F-A877-A12439B5A151}" srcId="{47F0DD4A-F2F3-104B-B05F-D119896E4403}" destId="{C41A66FB-89CB-8E42-9E39-167929CC16F8}" srcOrd="4" destOrd="0" parTransId="{F413E600-D2F3-C648-8639-6515321D1D21}" sibTransId="{F21FA759-A2DD-E741-8EFF-A21444B8DEEA}"/>
    <dgm:cxn modelId="{5DEBC417-18A0-4A42-98B3-83B5CCAB3944}" type="presOf" srcId="{47F0DD4A-F2F3-104B-B05F-D119896E4403}" destId="{C063F5AD-7699-1D4A-B789-12306A050926}" srcOrd="0" destOrd="0" presId="urn:microsoft.com/office/officeart/2005/8/layout/cycle3"/>
    <dgm:cxn modelId="{B4972DD1-78A2-D047-B2EE-11CA11C74791}" type="presOf" srcId="{45A94E62-6056-D345-AB56-91810B59BB4E}" destId="{4BBBF3DF-D50A-7C47-99CF-E0325C29BA94}" srcOrd="0" destOrd="0" presId="urn:microsoft.com/office/officeart/2005/8/layout/cycle3"/>
    <dgm:cxn modelId="{D9377987-ABA2-AD40-8CE9-D90689125BB3}" type="presOf" srcId="{C9151B68-9B3B-624E-AACF-A0C8E638B3B5}" destId="{465B3856-CA85-DB4F-B6D7-68954D04C9D7}" srcOrd="0" destOrd="0" presId="urn:microsoft.com/office/officeart/2005/8/layout/cycle3"/>
    <dgm:cxn modelId="{809AB4A6-0C82-3941-B392-9DF27F43295E}" type="presOf" srcId="{068DD2DA-1B66-3848-935B-73EB9A08577E}" destId="{32A5D390-9DFE-D847-B657-AE5AFB6F1913}" srcOrd="0" destOrd="0" presId="urn:microsoft.com/office/officeart/2005/8/layout/cycle3"/>
    <dgm:cxn modelId="{04A035CC-C279-EF44-9072-D531C6BB69C2}" srcId="{47F0DD4A-F2F3-104B-B05F-D119896E4403}" destId="{068DD2DA-1B66-3848-935B-73EB9A08577E}" srcOrd="3" destOrd="0" parTransId="{CA8DAA7F-FCC1-7649-A41B-3EDBAB56724B}" sibTransId="{0B8E36C5-FD77-3940-B31C-01F767D5DB5D}"/>
    <dgm:cxn modelId="{ACFF7087-6A08-6D4B-B88A-FD2AFA237354}" type="presOf" srcId="{59F1F195-D49F-264D-A0B1-76D0E06CD6B9}" destId="{D57E62F0-6C5E-2C49-93E6-154985E65972}" srcOrd="0" destOrd="0" presId="urn:microsoft.com/office/officeart/2005/8/layout/cycle3"/>
    <dgm:cxn modelId="{FF7451ED-24EF-B54E-B61B-71BEA2526A1B}" type="presOf" srcId="{C41A66FB-89CB-8E42-9E39-167929CC16F8}" destId="{5C7E7DF3-D070-1C46-9940-2B2C718B24F6}" srcOrd="0" destOrd="0" presId="urn:microsoft.com/office/officeart/2005/8/layout/cycle3"/>
    <dgm:cxn modelId="{B1C00736-C369-C346-B30B-C013389C9121}" type="presOf" srcId="{D417DD8A-1FB2-5145-A51B-6453C4BCA269}" destId="{AAA66A6A-89A2-C142-911B-F3D9044BB66F}" srcOrd="0" destOrd="0" presId="urn:microsoft.com/office/officeart/2005/8/layout/cycle3"/>
    <dgm:cxn modelId="{5F057AF0-229E-C546-8BB4-9FF70B86C848}" srcId="{47F0DD4A-F2F3-104B-B05F-D119896E4403}" destId="{59F1F195-D49F-264D-A0B1-76D0E06CD6B9}" srcOrd="1" destOrd="0" parTransId="{030841A7-D450-544B-B3BB-6BF0435274CD}" sibTransId="{A1CE8FB5-DED4-C947-8F17-336FBC0739FB}"/>
    <dgm:cxn modelId="{4DEE3BAE-B81C-F247-9214-6A36917FEC1D}" srcId="{47F0DD4A-F2F3-104B-B05F-D119896E4403}" destId="{C9151B68-9B3B-624E-AACF-A0C8E638B3B5}" srcOrd="0" destOrd="0" parTransId="{AACBBAAC-D87E-BD49-9F3F-9C99AB70DC46}" sibTransId="{A976C046-F7D4-304A-99A3-3ED40B0B4828}"/>
    <dgm:cxn modelId="{9CA3E338-9E3E-D24E-BE07-508C0A408E70}" srcId="{47F0DD4A-F2F3-104B-B05F-D119896E4403}" destId="{D417DD8A-1FB2-5145-A51B-6453C4BCA269}" srcOrd="2" destOrd="0" parTransId="{A6817271-65F1-FA4B-A31C-A47220ED28EE}" sibTransId="{BDBC2725-DA36-4541-AB54-3217056FE84E}"/>
    <dgm:cxn modelId="{1EA3AC6D-B09B-6641-A354-9BCDBF5B17D0}" type="presParOf" srcId="{C063F5AD-7699-1D4A-B789-12306A050926}" destId="{08C6606F-1F30-4B4C-B053-53FC79C98AAD}" srcOrd="0" destOrd="0" presId="urn:microsoft.com/office/officeart/2005/8/layout/cycle3"/>
    <dgm:cxn modelId="{018A3B13-537F-E149-9126-87B69A90E53A}" type="presParOf" srcId="{08C6606F-1F30-4B4C-B053-53FC79C98AAD}" destId="{465B3856-CA85-DB4F-B6D7-68954D04C9D7}" srcOrd="0" destOrd="0" presId="urn:microsoft.com/office/officeart/2005/8/layout/cycle3"/>
    <dgm:cxn modelId="{73874D2E-CBFF-334B-95A2-B25E6929ED7A}" type="presParOf" srcId="{08C6606F-1F30-4B4C-B053-53FC79C98AAD}" destId="{58F15F5B-FD03-A44B-9CFF-70CE4AC3943D}" srcOrd="1" destOrd="0" presId="urn:microsoft.com/office/officeart/2005/8/layout/cycle3"/>
    <dgm:cxn modelId="{12908111-AA00-A645-B3E5-2E9F3675C700}" type="presParOf" srcId="{08C6606F-1F30-4B4C-B053-53FC79C98AAD}" destId="{D57E62F0-6C5E-2C49-93E6-154985E65972}" srcOrd="2" destOrd="0" presId="urn:microsoft.com/office/officeart/2005/8/layout/cycle3"/>
    <dgm:cxn modelId="{B01FD403-A464-C94C-99E1-76C7A89C112D}" type="presParOf" srcId="{08C6606F-1F30-4B4C-B053-53FC79C98AAD}" destId="{AAA66A6A-89A2-C142-911B-F3D9044BB66F}" srcOrd="3" destOrd="0" presId="urn:microsoft.com/office/officeart/2005/8/layout/cycle3"/>
    <dgm:cxn modelId="{E0CE907D-842E-6C45-8F30-9DBDCB420161}" type="presParOf" srcId="{08C6606F-1F30-4B4C-B053-53FC79C98AAD}" destId="{32A5D390-9DFE-D847-B657-AE5AFB6F1913}" srcOrd="4" destOrd="0" presId="urn:microsoft.com/office/officeart/2005/8/layout/cycle3"/>
    <dgm:cxn modelId="{306B77B7-0BC5-7842-A8F9-0FB913D1D7A0}" type="presParOf" srcId="{08C6606F-1F30-4B4C-B053-53FC79C98AAD}" destId="{5C7E7DF3-D070-1C46-9940-2B2C718B24F6}" srcOrd="5" destOrd="0" presId="urn:microsoft.com/office/officeart/2005/8/layout/cycle3"/>
    <dgm:cxn modelId="{77DBF013-4C44-E448-A0F5-52713CB4A9CE}" type="presParOf" srcId="{08C6606F-1F30-4B4C-B053-53FC79C98AAD}" destId="{4BBBF3DF-D50A-7C47-99CF-E0325C29BA9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B4D422-9B7A-464C-AC7F-1CAAA1346515}" type="doc">
      <dgm:prSet loTypeId="urn:microsoft.com/office/officeart/2005/8/layout/hProcess9" loCatId="" qsTypeId="urn:microsoft.com/office/officeart/2005/8/quickstyle/simple4" qsCatId="simple" csTypeId="urn:microsoft.com/office/officeart/2005/8/colors/accent1_2" csCatId="accent1" phldr="1"/>
      <dgm:spPr/>
    </dgm:pt>
    <dgm:pt modelId="{F2F33A45-6FF9-FE41-9369-E5C1C2356016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212632EF-FE12-2E48-8AAB-7ABA09B64E8E}" type="parTrans" cxnId="{084D804F-AD2A-034D-8601-B428601E2E97}">
      <dgm:prSet/>
      <dgm:spPr/>
      <dgm:t>
        <a:bodyPr/>
        <a:lstStyle/>
        <a:p>
          <a:endParaRPr lang="en-US"/>
        </a:p>
      </dgm:t>
    </dgm:pt>
    <dgm:pt modelId="{7C4AC69C-D852-404A-A9BC-EA59DFF6B646}" type="sibTrans" cxnId="{084D804F-AD2A-034D-8601-B428601E2E97}">
      <dgm:prSet/>
      <dgm:spPr/>
      <dgm:t>
        <a:bodyPr/>
        <a:lstStyle/>
        <a:p>
          <a:endParaRPr lang="en-US"/>
        </a:p>
      </dgm:t>
    </dgm:pt>
    <dgm:pt modelId="{FE3103F0-64CA-7246-90AD-C58C93AB4D50}">
      <dgm:prSet phldrT="[Text]"/>
      <dgm:spPr/>
      <dgm:t>
        <a:bodyPr/>
        <a:lstStyle/>
        <a:p>
          <a:r>
            <a:rPr lang="en-US" dirty="0" smtClean="0"/>
            <a:t>Information</a:t>
          </a:r>
          <a:endParaRPr lang="en-US" dirty="0"/>
        </a:p>
      </dgm:t>
    </dgm:pt>
    <dgm:pt modelId="{85FC50A7-3D6E-7147-9E64-09BC234DAE38}" type="parTrans" cxnId="{945FAC58-3D74-4242-B8C5-86697C3C2FA8}">
      <dgm:prSet/>
      <dgm:spPr/>
      <dgm:t>
        <a:bodyPr/>
        <a:lstStyle/>
        <a:p>
          <a:endParaRPr lang="en-US"/>
        </a:p>
      </dgm:t>
    </dgm:pt>
    <dgm:pt modelId="{50BF8FBF-0E24-B741-AA3E-EA96D854B6AF}" type="sibTrans" cxnId="{945FAC58-3D74-4242-B8C5-86697C3C2FA8}">
      <dgm:prSet/>
      <dgm:spPr/>
      <dgm:t>
        <a:bodyPr/>
        <a:lstStyle/>
        <a:p>
          <a:endParaRPr lang="en-US"/>
        </a:p>
      </dgm:t>
    </dgm:pt>
    <dgm:pt modelId="{B1D9BA37-C84F-C64F-B288-49213AF66AB7}">
      <dgm:prSet phldrT="[Text]"/>
      <dgm:spPr/>
      <dgm:t>
        <a:bodyPr/>
        <a:lstStyle/>
        <a:p>
          <a:r>
            <a:rPr lang="en-US" dirty="0" smtClean="0"/>
            <a:t>Knowledge</a:t>
          </a:r>
          <a:endParaRPr lang="en-US" dirty="0"/>
        </a:p>
      </dgm:t>
    </dgm:pt>
    <dgm:pt modelId="{5AB8B71F-CA4D-2F4C-B306-5C118126C755}" type="parTrans" cxnId="{7E7473F4-BE34-9846-991D-E05518BF3A7D}">
      <dgm:prSet/>
      <dgm:spPr/>
      <dgm:t>
        <a:bodyPr/>
        <a:lstStyle/>
        <a:p>
          <a:endParaRPr lang="en-US"/>
        </a:p>
      </dgm:t>
    </dgm:pt>
    <dgm:pt modelId="{7EDD1643-9E6C-3C44-9303-6CBD8D3DC291}" type="sibTrans" cxnId="{7E7473F4-BE34-9846-991D-E05518BF3A7D}">
      <dgm:prSet/>
      <dgm:spPr/>
      <dgm:t>
        <a:bodyPr/>
        <a:lstStyle/>
        <a:p>
          <a:endParaRPr lang="en-US"/>
        </a:p>
      </dgm:t>
    </dgm:pt>
    <dgm:pt modelId="{5C269196-C3FD-774B-8FF8-ABF95825244B}" type="pres">
      <dgm:prSet presAssocID="{9AB4D422-9B7A-464C-AC7F-1CAAA1346515}" presName="CompostProcess" presStyleCnt="0">
        <dgm:presLayoutVars>
          <dgm:dir/>
          <dgm:resizeHandles val="exact"/>
        </dgm:presLayoutVars>
      </dgm:prSet>
      <dgm:spPr/>
    </dgm:pt>
    <dgm:pt modelId="{87874B25-2CF7-D34A-B9BF-E6CB19DE0EAB}" type="pres">
      <dgm:prSet presAssocID="{9AB4D422-9B7A-464C-AC7F-1CAAA1346515}" presName="arrow" presStyleLbl="bgShp" presStyleIdx="0" presStyleCnt="1"/>
      <dgm:spPr/>
    </dgm:pt>
    <dgm:pt modelId="{56B251A0-986B-2240-838D-A603357E43A2}" type="pres">
      <dgm:prSet presAssocID="{9AB4D422-9B7A-464C-AC7F-1CAAA1346515}" presName="linearProcess" presStyleCnt="0"/>
      <dgm:spPr/>
    </dgm:pt>
    <dgm:pt modelId="{49AEE7F7-9AFE-414B-9487-4F177664271B}" type="pres">
      <dgm:prSet presAssocID="{F2F33A45-6FF9-FE41-9369-E5C1C235601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834480-C6CC-E747-A3B2-763F83FDD6A7}" type="pres">
      <dgm:prSet presAssocID="{7C4AC69C-D852-404A-A9BC-EA59DFF6B646}" presName="sibTrans" presStyleCnt="0"/>
      <dgm:spPr/>
    </dgm:pt>
    <dgm:pt modelId="{CF8DBD3F-BD42-2445-A4B3-A649A47F1E8A}" type="pres">
      <dgm:prSet presAssocID="{FE3103F0-64CA-7246-90AD-C58C93AB4D5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53A6C8-710C-E743-A950-B20CBF9A73B0}" type="pres">
      <dgm:prSet presAssocID="{50BF8FBF-0E24-B741-AA3E-EA96D854B6AF}" presName="sibTrans" presStyleCnt="0"/>
      <dgm:spPr/>
    </dgm:pt>
    <dgm:pt modelId="{622AE12C-5799-CD4A-A0B4-22C4D440BF2F}" type="pres">
      <dgm:prSet presAssocID="{B1D9BA37-C84F-C64F-B288-49213AF66AB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6F7D46-8187-324B-83A6-E3375EB0627F}" type="presOf" srcId="{B1D9BA37-C84F-C64F-B288-49213AF66AB7}" destId="{622AE12C-5799-CD4A-A0B4-22C4D440BF2F}" srcOrd="0" destOrd="0" presId="urn:microsoft.com/office/officeart/2005/8/layout/hProcess9"/>
    <dgm:cxn modelId="{945FAC58-3D74-4242-B8C5-86697C3C2FA8}" srcId="{9AB4D422-9B7A-464C-AC7F-1CAAA1346515}" destId="{FE3103F0-64CA-7246-90AD-C58C93AB4D50}" srcOrd="1" destOrd="0" parTransId="{85FC50A7-3D6E-7147-9E64-09BC234DAE38}" sibTransId="{50BF8FBF-0E24-B741-AA3E-EA96D854B6AF}"/>
    <dgm:cxn modelId="{CA8BEBA6-17CB-394D-8D0A-E9AF7423E404}" type="presOf" srcId="{F2F33A45-6FF9-FE41-9369-E5C1C2356016}" destId="{49AEE7F7-9AFE-414B-9487-4F177664271B}" srcOrd="0" destOrd="0" presId="urn:microsoft.com/office/officeart/2005/8/layout/hProcess9"/>
    <dgm:cxn modelId="{7E7473F4-BE34-9846-991D-E05518BF3A7D}" srcId="{9AB4D422-9B7A-464C-AC7F-1CAAA1346515}" destId="{B1D9BA37-C84F-C64F-B288-49213AF66AB7}" srcOrd="2" destOrd="0" parTransId="{5AB8B71F-CA4D-2F4C-B306-5C118126C755}" sibTransId="{7EDD1643-9E6C-3C44-9303-6CBD8D3DC291}"/>
    <dgm:cxn modelId="{084D804F-AD2A-034D-8601-B428601E2E97}" srcId="{9AB4D422-9B7A-464C-AC7F-1CAAA1346515}" destId="{F2F33A45-6FF9-FE41-9369-E5C1C2356016}" srcOrd="0" destOrd="0" parTransId="{212632EF-FE12-2E48-8AAB-7ABA09B64E8E}" sibTransId="{7C4AC69C-D852-404A-A9BC-EA59DFF6B646}"/>
    <dgm:cxn modelId="{046053FB-C4C2-914B-97C1-DC3C93F0CD6E}" type="presOf" srcId="{9AB4D422-9B7A-464C-AC7F-1CAAA1346515}" destId="{5C269196-C3FD-774B-8FF8-ABF95825244B}" srcOrd="0" destOrd="0" presId="urn:microsoft.com/office/officeart/2005/8/layout/hProcess9"/>
    <dgm:cxn modelId="{1B2C12BA-1CDE-7844-BD10-D34F2C62D029}" type="presOf" srcId="{FE3103F0-64CA-7246-90AD-C58C93AB4D50}" destId="{CF8DBD3F-BD42-2445-A4B3-A649A47F1E8A}" srcOrd="0" destOrd="0" presId="urn:microsoft.com/office/officeart/2005/8/layout/hProcess9"/>
    <dgm:cxn modelId="{58B850F4-02BE-0E47-A42E-8C6609C25EFF}" type="presParOf" srcId="{5C269196-C3FD-774B-8FF8-ABF95825244B}" destId="{87874B25-2CF7-D34A-B9BF-E6CB19DE0EAB}" srcOrd="0" destOrd="0" presId="urn:microsoft.com/office/officeart/2005/8/layout/hProcess9"/>
    <dgm:cxn modelId="{EE5CEA0B-3E12-0640-B2C9-B00E0276CCDB}" type="presParOf" srcId="{5C269196-C3FD-774B-8FF8-ABF95825244B}" destId="{56B251A0-986B-2240-838D-A603357E43A2}" srcOrd="1" destOrd="0" presId="urn:microsoft.com/office/officeart/2005/8/layout/hProcess9"/>
    <dgm:cxn modelId="{75106B2F-50D1-F941-9A8C-9A8462B678D4}" type="presParOf" srcId="{56B251A0-986B-2240-838D-A603357E43A2}" destId="{49AEE7F7-9AFE-414B-9487-4F177664271B}" srcOrd="0" destOrd="0" presId="urn:microsoft.com/office/officeart/2005/8/layout/hProcess9"/>
    <dgm:cxn modelId="{A0DD964D-B3E8-C54D-98BF-BE57093E4740}" type="presParOf" srcId="{56B251A0-986B-2240-838D-A603357E43A2}" destId="{76834480-C6CC-E747-A3B2-763F83FDD6A7}" srcOrd="1" destOrd="0" presId="urn:microsoft.com/office/officeart/2005/8/layout/hProcess9"/>
    <dgm:cxn modelId="{11460702-BA28-0047-82E8-2380E6A2D903}" type="presParOf" srcId="{56B251A0-986B-2240-838D-A603357E43A2}" destId="{CF8DBD3F-BD42-2445-A4B3-A649A47F1E8A}" srcOrd="2" destOrd="0" presId="urn:microsoft.com/office/officeart/2005/8/layout/hProcess9"/>
    <dgm:cxn modelId="{41FAB28F-1063-2E4D-BA25-6C20C4C057E7}" type="presParOf" srcId="{56B251A0-986B-2240-838D-A603357E43A2}" destId="{2353A6C8-710C-E743-A950-B20CBF9A73B0}" srcOrd="3" destOrd="0" presId="urn:microsoft.com/office/officeart/2005/8/layout/hProcess9"/>
    <dgm:cxn modelId="{79CF47A1-3991-114D-9393-9D7F7E92471D}" type="presParOf" srcId="{56B251A0-986B-2240-838D-A603357E43A2}" destId="{622AE12C-5799-CD4A-A0B4-22C4D440BF2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82127-5374-EB42-94C4-B29DD3DCB226}">
      <dsp:nvSpPr>
        <dsp:cNvPr id="0" name=""/>
        <dsp:cNvSpPr/>
      </dsp:nvSpPr>
      <dsp:spPr>
        <a:xfrm>
          <a:off x="2263139" y="62864"/>
          <a:ext cx="3017520" cy="3017520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Mathematical &amp; Computational Sciences</a:t>
          </a:r>
          <a:endParaRPr lang="en-US" sz="2000" b="1" kern="1200" dirty="0"/>
        </a:p>
      </dsp:txBody>
      <dsp:txXfrm>
        <a:off x="2665475" y="590930"/>
        <a:ext cx="2212848" cy="1357884"/>
      </dsp:txXfrm>
    </dsp:sp>
    <dsp:sp modelId="{5A247BA6-1441-4545-A5ED-9B7ECCD5A8EA}">
      <dsp:nvSpPr>
        <dsp:cNvPr id="0" name=""/>
        <dsp:cNvSpPr/>
      </dsp:nvSpPr>
      <dsp:spPr>
        <a:xfrm>
          <a:off x="3351961" y="1948814"/>
          <a:ext cx="3017520" cy="3017520"/>
        </a:xfrm>
        <a:prstGeom prst="ellipse">
          <a:avLst/>
        </a:prstGeom>
        <a:solidFill>
          <a:schemeClr val="accent1">
            <a:shade val="80000"/>
            <a:alpha val="50000"/>
            <a:hueOff val="-5681"/>
            <a:satOff val="0"/>
            <a:lumOff val="1384"/>
            <a:alphaOff val="1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Health &amp; Life Sciences</a:t>
          </a:r>
          <a:endParaRPr lang="en-US" sz="2000" b="1" kern="1200" dirty="0"/>
        </a:p>
      </dsp:txBody>
      <dsp:txXfrm>
        <a:off x="4274820" y="2728340"/>
        <a:ext cx="1810512" cy="1659636"/>
      </dsp:txXfrm>
    </dsp:sp>
    <dsp:sp modelId="{C3CECAC0-6848-264D-8A96-97206250D5AF}">
      <dsp:nvSpPr>
        <dsp:cNvPr id="0" name=""/>
        <dsp:cNvSpPr/>
      </dsp:nvSpPr>
      <dsp:spPr>
        <a:xfrm>
          <a:off x="1174318" y="1948814"/>
          <a:ext cx="3017520" cy="3017520"/>
        </a:xfrm>
        <a:prstGeom prst="ellipse">
          <a:avLst/>
        </a:prstGeom>
        <a:solidFill>
          <a:schemeClr val="accent1">
            <a:shade val="80000"/>
            <a:alpha val="50000"/>
            <a:hueOff val="-11363"/>
            <a:satOff val="0"/>
            <a:lumOff val="2768"/>
            <a:alphaOff val="3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Social Sciences</a:t>
          </a:r>
          <a:endParaRPr lang="en-US" sz="2000" b="1" kern="1200" dirty="0"/>
        </a:p>
      </dsp:txBody>
      <dsp:txXfrm>
        <a:off x="1458468" y="2728340"/>
        <a:ext cx="1810512" cy="16596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A36F2-8A88-492F-8944-FC8FA52F3F59}" type="datetimeFigureOut">
              <a:rPr lang="en-US" smtClean="0"/>
              <a:pPr/>
              <a:t>2/26/2014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61D55-8A88-4369-99DD-2B65D0E96A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29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1496D0-C148-4C33-8345-0A3BE1AC88F7}" type="datetimeFigureOut">
              <a:rPr lang="en-US" smtClean="0"/>
              <a:pPr/>
              <a:t>2/26/2014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8D7BB-9576-4783-81EC-FB800CE3A7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83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clinical template should be used for presentation to a clinical audience and focused on clinical topics. Examples include clinical grand rounds, clinical conferences and seminars and internal clinical meetings.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8D7BB-9576-4783-81EC-FB800CE3A71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CB2E39DC-9BD6-0E40-BA22-3D2A7A9C8367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311150"/>
            <a:ext cx="4552950" cy="34163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Intersection of:</a:t>
            </a:r>
          </a:p>
          <a:p>
            <a:pPr lvl="1"/>
            <a:r>
              <a:rPr lang="en-US" dirty="0"/>
              <a:t>Computational sciences</a:t>
            </a:r>
          </a:p>
          <a:p>
            <a:pPr lvl="1"/>
            <a:r>
              <a:rPr lang="en-US" dirty="0"/>
              <a:t>Social sciences</a:t>
            </a:r>
          </a:p>
          <a:p>
            <a:pPr lvl="1"/>
            <a:r>
              <a:rPr lang="en-US" dirty="0"/>
              <a:t>Biomedical sciences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48D7BB-9576-4783-81EC-FB800CE3A71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C732F6A7-9763-3E41-8B68-D3A66A81DFEC}" type="slidenum">
              <a:rPr lang="en-US" sz="1200"/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sz="12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2DC4CA-DE85-6D43-A99D-310BE84C994B}" type="slidenum">
              <a:rPr lang="en-US">
                <a:latin typeface="Arial" charset="0"/>
                <a:ea typeface="ＭＳ Ｐゴシック" charset="-128"/>
                <a:cs typeface="ＭＳ Ｐゴシック" charset="-128"/>
              </a:rPr>
              <a:pPr/>
              <a:t>36</a:t>
            </a:fld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17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marL="228600" indent="-228600">
              <a:buFontTx/>
              <a:buAutoNum type="arabicPeriod"/>
            </a:pPr>
            <a:endParaRPr lang="en-US" dirty="0"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12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pitchFamily="-112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rporat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orpTitle2e_tagChange1-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3886200" y="345058"/>
            <a:ext cx="4267200" cy="12939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78960" y="1779219"/>
            <a:ext cx="4355776" cy="428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20" name="Group 26"/>
          <p:cNvGrpSpPr/>
          <p:nvPr userDrawn="1"/>
        </p:nvGrpSpPr>
        <p:grpSpPr bwMode="gray">
          <a:xfrm>
            <a:off x="5777444" y="5097982"/>
            <a:ext cx="2164221" cy="1048129"/>
            <a:chOff x="1017588" y="1603376"/>
            <a:chExt cx="3589337" cy="1738312"/>
          </a:xfrm>
        </p:grpSpPr>
        <p:sp>
          <p:nvSpPr>
            <p:cNvPr id="21" name="Freeform 11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  <a:cxn ang="0">
                  <a:pos x="13" y="0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D8C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</a:path>
              </a:pathLst>
            </a:custGeom>
            <a:solidFill>
              <a:srgbClr val="E370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  <a:cxn ang="0">
                  <a:pos x="558" y="0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  <a:lnTo>
                    <a:pt x="558" y="0"/>
                  </a:lnTo>
                  <a:close/>
                </a:path>
              </a:pathLst>
            </a:custGeom>
            <a:noFill/>
            <a:ln w="6" cap="flat">
              <a:solidFill>
                <a:srgbClr val="E3701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  <a:cxn ang="0">
                  <a:pos x="0" y="5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gray">
            <a:xfrm>
              <a:off x="1214438" y="1603376"/>
              <a:ext cx="603250" cy="1481138"/>
            </a:xfrm>
            <a:custGeom>
              <a:avLst/>
              <a:gdLst/>
              <a:ahLst/>
              <a:cxnLst>
                <a:cxn ang="0">
                  <a:pos x="330" y="924"/>
                </a:cxn>
                <a:cxn ang="0">
                  <a:pos x="166" y="422"/>
                </a:cxn>
                <a:cxn ang="0">
                  <a:pos x="139" y="0"/>
                </a:cxn>
                <a:cxn ang="0">
                  <a:pos x="51" y="0"/>
                </a:cxn>
                <a:cxn ang="0">
                  <a:pos x="142" y="437"/>
                </a:cxn>
                <a:cxn ang="0">
                  <a:pos x="242" y="641"/>
                </a:cxn>
                <a:cxn ang="0">
                  <a:pos x="217" y="924"/>
                </a:cxn>
              </a:cxnLst>
              <a:rect l="0" t="0" r="r" b="b"/>
              <a:pathLst>
                <a:path w="377" h="924">
                  <a:moveTo>
                    <a:pt x="330" y="924"/>
                  </a:moveTo>
                  <a:cubicBezTo>
                    <a:pt x="377" y="711"/>
                    <a:pt x="275" y="580"/>
                    <a:pt x="166" y="422"/>
                  </a:cubicBezTo>
                  <a:cubicBezTo>
                    <a:pt x="59" y="267"/>
                    <a:pt x="75" y="154"/>
                    <a:pt x="13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" y="165"/>
                    <a:pt x="0" y="272"/>
                    <a:pt x="142" y="437"/>
                  </a:cubicBezTo>
                  <a:cubicBezTo>
                    <a:pt x="195" y="498"/>
                    <a:pt x="228" y="567"/>
                    <a:pt x="242" y="641"/>
                  </a:cubicBezTo>
                  <a:cubicBezTo>
                    <a:pt x="260" y="731"/>
                    <a:pt x="251" y="827"/>
                    <a:pt x="217" y="924"/>
                  </a:cubicBezTo>
                </a:path>
              </a:pathLst>
            </a:custGeom>
            <a:solidFill>
              <a:srgbClr val="0065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18"/>
            <p:cNvSpPr>
              <a:spLocks noChangeArrowheads="1"/>
            </p:cNvSpPr>
            <p:nvPr/>
          </p:nvSpPr>
          <p:spPr bwMode="gray">
            <a:xfrm>
              <a:off x="1739900" y="2116138"/>
              <a:ext cx="968375" cy="969963"/>
            </a:xfrm>
            <a:prstGeom prst="rect">
              <a:avLst/>
            </a:prstGeom>
            <a:solidFill>
              <a:srgbClr val="D3124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9"/>
            <p:cNvSpPr>
              <a:spLocks noEditPoints="1"/>
            </p:cNvSpPr>
            <p:nvPr/>
          </p:nvSpPr>
          <p:spPr bwMode="gray">
            <a:xfrm>
              <a:off x="1795463" y="2182813"/>
              <a:ext cx="857250" cy="831850"/>
            </a:xfrm>
            <a:custGeom>
              <a:avLst/>
              <a:gdLst/>
              <a:ahLst/>
              <a:cxnLst>
                <a:cxn ang="0">
                  <a:pos x="87" y="233"/>
                </a:cxn>
                <a:cxn ang="0">
                  <a:pos x="291" y="58"/>
                </a:cxn>
                <a:cxn ang="0">
                  <a:pos x="264" y="58"/>
                </a:cxn>
                <a:cxn ang="0">
                  <a:pos x="253" y="0"/>
                </a:cxn>
                <a:cxn ang="0">
                  <a:pos x="280" y="0"/>
                </a:cxn>
                <a:cxn ang="0">
                  <a:pos x="514" y="53"/>
                </a:cxn>
                <a:cxn ang="0">
                  <a:pos x="478" y="58"/>
                </a:cxn>
                <a:cxn ang="0">
                  <a:pos x="517" y="0"/>
                </a:cxn>
                <a:cxn ang="0">
                  <a:pos x="491" y="27"/>
                </a:cxn>
                <a:cxn ang="0">
                  <a:pos x="392" y="19"/>
                </a:cxn>
                <a:cxn ang="0">
                  <a:pos x="33" y="12"/>
                </a:cxn>
                <a:cxn ang="0">
                  <a:pos x="37" y="0"/>
                </a:cxn>
                <a:cxn ang="0">
                  <a:pos x="41" y="12"/>
                </a:cxn>
                <a:cxn ang="0">
                  <a:pos x="508" y="489"/>
                </a:cxn>
                <a:cxn ang="0">
                  <a:pos x="519" y="518"/>
                </a:cxn>
                <a:cxn ang="0">
                  <a:pos x="478" y="462"/>
                </a:cxn>
                <a:cxn ang="0">
                  <a:pos x="431" y="466"/>
                </a:cxn>
                <a:cxn ang="0">
                  <a:pos x="475" y="472"/>
                </a:cxn>
                <a:cxn ang="0">
                  <a:pos x="463" y="518"/>
                </a:cxn>
                <a:cxn ang="0">
                  <a:pos x="410" y="518"/>
                </a:cxn>
                <a:cxn ang="0">
                  <a:pos x="422" y="459"/>
                </a:cxn>
                <a:cxn ang="0">
                  <a:pos x="367" y="519"/>
                </a:cxn>
                <a:cxn ang="0">
                  <a:pos x="386" y="502"/>
                </a:cxn>
                <a:cxn ang="0">
                  <a:pos x="296" y="459"/>
                </a:cxn>
                <a:cxn ang="0">
                  <a:pos x="344" y="518"/>
                </a:cxn>
                <a:cxn ang="0">
                  <a:pos x="312" y="469"/>
                </a:cxn>
                <a:cxn ang="0">
                  <a:pos x="221" y="503"/>
                </a:cxn>
                <a:cxn ang="0">
                  <a:pos x="192" y="459"/>
                </a:cxn>
                <a:cxn ang="0">
                  <a:pos x="225" y="461"/>
                </a:cxn>
                <a:cxn ang="0">
                  <a:pos x="287" y="472"/>
                </a:cxn>
                <a:cxn ang="0">
                  <a:pos x="282" y="479"/>
                </a:cxn>
                <a:cxn ang="0">
                  <a:pos x="286" y="508"/>
                </a:cxn>
                <a:cxn ang="0">
                  <a:pos x="244" y="516"/>
                </a:cxn>
                <a:cxn ang="0">
                  <a:pos x="166" y="518"/>
                </a:cxn>
                <a:cxn ang="0">
                  <a:pos x="178" y="459"/>
                </a:cxn>
                <a:cxn ang="0">
                  <a:pos x="150" y="459"/>
                </a:cxn>
                <a:cxn ang="0">
                  <a:pos x="102" y="516"/>
                </a:cxn>
                <a:cxn ang="0">
                  <a:pos x="82" y="459"/>
                </a:cxn>
                <a:cxn ang="0">
                  <a:pos x="57" y="461"/>
                </a:cxn>
                <a:cxn ang="0">
                  <a:pos x="57" y="518"/>
                </a:cxn>
                <a:cxn ang="0">
                  <a:pos x="37" y="459"/>
                </a:cxn>
                <a:cxn ang="0">
                  <a:pos x="321" y="242"/>
                </a:cxn>
                <a:cxn ang="0">
                  <a:pos x="370" y="79"/>
                </a:cxn>
                <a:cxn ang="0">
                  <a:pos x="180" y="96"/>
                </a:cxn>
                <a:cxn ang="0">
                  <a:pos x="199" y="148"/>
                </a:cxn>
                <a:cxn ang="0">
                  <a:pos x="305" y="83"/>
                </a:cxn>
                <a:cxn ang="0">
                  <a:pos x="267" y="238"/>
                </a:cxn>
                <a:cxn ang="0">
                  <a:pos x="165" y="242"/>
                </a:cxn>
                <a:cxn ang="0">
                  <a:pos x="517" y="361"/>
                </a:cxn>
                <a:cxn ang="0">
                  <a:pos x="522" y="294"/>
                </a:cxn>
                <a:cxn ang="0">
                  <a:pos x="304" y="289"/>
                </a:cxn>
                <a:cxn ang="0">
                  <a:pos x="322" y="406"/>
                </a:cxn>
                <a:cxn ang="0">
                  <a:pos x="158" y="398"/>
                </a:cxn>
                <a:cxn ang="0">
                  <a:pos x="216" y="265"/>
                </a:cxn>
                <a:cxn ang="0">
                  <a:pos x="28" y="415"/>
                </a:cxn>
                <a:cxn ang="0">
                  <a:pos x="35" y="323"/>
                </a:cxn>
                <a:cxn ang="0">
                  <a:pos x="133" y="422"/>
                </a:cxn>
                <a:cxn ang="0">
                  <a:pos x="234" y="355"/>
                </a:cxn>
                <a:cxn ang="0">
                  <a:pos x="396" y="423"/>
                </a:cxn>
                <a:cxn ang="0">
                  <a:pos x="433" y="421"/>
                </a:cxn>
                <a:cxn ang="0">
                  <a:pos x="274" y="345"/>
                </a:cxn>
                <a:cxn ang="0">
                  <a:pos x="367" y="161"/>
                </a:cxn>
                <a:cxn ang="0">
                  <a:pos x="431" y="89"/>
                </a:cxn>
              </a:cxnLst>
              <a:rect l="0" t="0" r="r" b="b"/>
              <a:pathLst>
                <a:path w="535" h="519">
                  <a:moveTo>
                    <a:pt x="84" y="77"/>
                  </a:moveTo>
                  <a:cubicBezTo>
                    <a:pt x="38" y="77"/>
                    <a:pt x="0" y="115"/>
                    <a:pt x="0" y="161"/>
                  </a:cubicBezTo>
                  <a:cubicBezTo>
                    <a:pt x="0" y="207"/>
                    <a:pt x="38" y="245"/>
                    <a:pt x="84" y="245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31" y="244"/>
                    <a:pt x="168" y="207"/>
                    <a:pt x="168" y="161"/>
                  </a:cubicBezTo>
                  <a:cubicBezTo>
                    <a:pt x="168" y="115"/>
                    <a:pt x="131" y="77"/>
                    <a:pt x="84" y="77"/>
                  </a:cubicBezTo>
                  <a:close/>
                  <a:moveTo>
                    <a:pt x="104" y="232"/>
                  </a:moveTo>
                  <a:cubicBezTo>
                    <a:pt x="98" y="233"/>
                    <a:pt x="92" y="233"/>
                    <a:pt x="87" y="233"/>
                  </a:cubicBezTo>
                  <a:cubicBezTo>
                    <a:pt x="46" y="229"/>
                    <a:pt x="28" y="189"/>
                    <a:pt x="24" y="171"/>
                  </a:cubicBezTo>
                  <a:cubicBezTo>
                    <a:pt x="16" y="138"/>
                    <a:pt x="34" y="97"/>
                    <a:pt x="64" y="89"/>
                  </a:cubicBezTo>
                  <a:cubicBezTo>
                    <a:pt x="98" y="80"/>
                    <a:pt x="134" y="105"/>
                    <a:pt x="145" y="145"/>
                  </a:cubicBezTo>
                  <a:cubicBezTo>
                    <a:pt x="157" y="190"/>
                    <a:pt x="134" y="228"/>
                    <a:pt x="104" y="232"/>
                  </a:cubicBezTo>
                  <a:close/>
                  <a:moveTo>
                    <a:pt x="294" y="48"/>
                  </a:moveTo>
                  <a:cubicBezTo>
                    <a:pt x="294" y="54"/>
                    <a:pt x="294" y="55"/>
                    <a:pt x="301" y="55"/>
                  </a:cubicBezTo>
                  <a:cubicBezTo>
                    <a:pt x="301" y="58"/>
                    <a:pt x="301" y="58"/>
                    <a:pt x="301" y="58"/>
                  </a:cubicBezTo>
                  <a:cubicBezTo>
                    <a:pt x="298" y="58"/>
                    <a:pt x="294" y="58"/>
                    <a:pt x="291" y="58"/>
                  </a:cubicBezTo>
                  <a:cubicBezTo>
                    <a:pt x="287" y="58"/>
                    <a:pt x="283" y="58"/>
                    <a:pt x="280" y="58"/>
                  </a:cubicBezTo>
                  <a:cubicBezTo>
                    <a:pt x="280" y="55"/>
                    <a:pt x="280" y="55"/>
                    <a:pt x="280" y="55"/>
                  </a:cubicBezTo>
                  <a:cubicBezTo>
                    <a:pt x="287" y="55"/>
                    <a:pt x="287" y="54"/>
                    <a:pt x="287" y="48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7" y="54"/>
                    <a:pt x="257" y="55"/>
                    <a:pt x="264" y="55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1" y="58"/>
                    <a:pt x="257" y="58"/>
                    <a:pt x="253" y="58"/>
                  </a:cubicBezTo>
                  <a:cubicBezTo>
                    <a:pt x="250" y="58"/>
                    <a:pt x="246" y="58"/>
                    <a:pt x="243" y="58"/>
                  </a:cubicBezTo>
                  <a:cubicBezTo>
                    <a:pt x="243" y="55"/>
                    <a:pt x="243" y="55"/>
                    <a:pt x="243" y="55"/>
                  </a:cubicBezTo>
                  <a:cubicBezTo>
                    <a:pt x="250" y="55"/>
                    <a:pt x="250" y="54"/>
                    <a:pt x="250" y="48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3"/>
                    <a:pt x="250" y="3"/>
                    <a:pt x="243" y="2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6" y="0"/>
                    <a:pt x="250" y="0"/>
                    <a:pt x="253" y="0"/>
                  </a:cubicBezTo>
                  <a:cubicBezTo>
                    <a:pt x="257" y="0"/>
                    <a:pt x="261" y="0"/>
                    <a:pt x="264" y="0"/>
                  </a:cubicBezTo>
                  <a:cubicBezTo>
                    <a:pt x="264" y="2"/>
                    <a:pt x="264" y="2"/>
                    <a:pt x="264" y="2"/>
                  </a:cubicBezTo>
                  <a:cubicBezTo>
                    <a:pt x="257" y="3"/>
                    <a:pt x="257" y="3"/>
                    <a:pt x="257" y="10"/>
                  </a:cubicBezTo>
                  <a:cubicBezTo>
                    <a:pt x="257" y="25"/>
                    <a:pt x="257" y="25"/>
                    <a:pt x="257" y="25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287" y="10"/>
                    <a:pt x="287" y="10"/>
                    <a:pt x="287" y="10"/>
                  </a:cubicBezTo>
                  <a:cubicBezTo>
                    <a:pt x="287" y="3"/>
                    <a:pt x="287" y="3"/>
                    <a:pt x="280" y="2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3" y="0"/>
                    <a:pt x="287" y="0"/>
                    <a:pt x="291" y="0"/>
                  </a:cubicBezTo>
                  <a:cubicBezTo>
                    <a:pt x="294" y="0"/>
                    <a:pt x="298" y="0"/>
                    <a:pt x="301" y="0"/>
                  </a:cubicBezTo>
                  <a:cubicBezTo>
                    <a:pt x="301" y="2"/>
                    <a:pt x="301" y="2"/>
                    <a:pt x="301" y="2"/>
                  </a:cubicBezTo>
                  <a:cubicBezTo>
                    <a:pt x="294" y="3"/>
                    <a:pt x="294" y="3"/>
                    <a:pt x="294" y="10"/>
                  </a:cubicBezTo>
                  <a:moveTo>
                    <a:pt x="491" y="47"/>
                  </a:moveTo>
                  <a:cubicBezTo>
                    <a:pt x="491" y="50"/>
                    <a:pt x="491" y="52"/>
                    <a:pt x="492" y="54"/>
                  </a:cubicBezTo>
                  <a:cubicBezTo>
                    <a:pt x="495" y="54"/>
                    <a:pt x="498" y="54"/>
                    <a:pt x="502" y="54"/>
                  </a:cubicBezTo>
                  <a:cubicBezTo>
                    <a:pt x="506" y="54"/>
                    <a:pt x="510" y="54"/>
                    <a:pt x="514" y="53"/>
                  </a:cubicBezTo>
                  <a:cubicBezTo>
                    <a:pt x="514" y="51"/>
                    <a:pt x="515" y="50"/>
                    <a:pt x="515" y="49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8" y="46"/>
                    <a:pt x="517" y="48"/>
                    <a:pt x="517" y="51"/>
                  </a:cubicBezTo>
                  <a:cubicBezTo>
                    <a:pt x="517" y="58"/>
                    <a:pt x="517" y="58"/>
                    <a:pt x="517" y="58"/>
                  </a:cubicBezTo>
                  <a:cubicBezTo>
                    <a:pt x="515" y="58"/>
                    <a:pt x="510" y="58"/>
                    <a:pt x="505" y="58"/>
                  </a:cubicBezTo>
                  <a:cubicBezTo>
                    <a:pt x="500" y="58"/>
                    <a:pt x="496" y="58"/>
                    <a:pt x="491" y="58"/>
                  </a:cubicBezTo>
                  <a:cubicBezTo>
                    <a:pt x="487" y="58"/>
                    <a:pt x="482" y="58"/>
                    <a:pt x="478" y="58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82" y="55"/>
                    <a:pt x="484" y="54"/>
                    <a:pt x="484" y="48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4" y="3"/>
                    <a:pt x="484" y="3"/>
                    <a:pt x="477" y="2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82" y="0"/>
                    <a:pt x="486" y="0"/>
                    <a:pt x="491" y="0"/>
                  </a:cubicBezTo>
                  <a:cubicBezTo>
                    <a:pt x="496" y="0"/>
                    <a:pt x="500" y="0"/>
                    <a:pt x="505" y="0"/>
                  </a:cubicBezTo>
                  <a:cubicBezTo>
                    <a:pt x="509" y="0"/>
                    <a:pt x="515" y="0"/>
                    <a:pt x="517" y="0"/>
                  </a:cubicBezTo>
                  <a:cubicBezTo>
                    <a:pt x="516" y="3"/>
                    <a:pt x="516" y="6"/>
                    <a:pt x="516" y="8"/>
                  </a:cubicBezTo>
                  <a:cubicBezTo>
                    <a:pt x="516" y="10"/>
                    <a:pt x="516" y="12"/>
                    <a:pt x="516" y="13"/>
                  </a:cubicBezTo>
                  <a:cubicBezTo>
                    <a:pt x="513" y="13"/>
                    <a:pt x="513" y="13"/>
                    <a:pt x="513" y="13"/>
                  </a:cubicBezTo>
                  <a:cubicBezTo>
                    <a:pt x="513" y="10"/>
                    <a:pt x="513" y="8"/>
                    <a:pt x="512" y="5"/>
                  </a:cubicBezTo>
                  <a:cubicBezTo>
                    <a:pt x="509" y="4"/>
                    <a:pt x="505" y="4"/>
                    <a:pt x="501" y="4"/>
                  </a:cubicBezTo>
                  <a:cubicBezTo>
                    <a:pt x="498" y="4"/>
                    <a:pt x="494" y="4"/>
                    <a:pt x="492" y="4"/>
                  </a:cubicBezTo>
                  <a:cubicBezTo>
                    <a:pt x="491" y="6"/>
                    <a:pt x="491" y="8"/>
                    <a:pt x="491" y="11"/>
                  </a:cubicBezTo>
                  <a:cubicBezTo>
                    <a:pt x="491" y="27"/>
                    <a:pt x="491" y="27"/>
                    <a:pt x="491" y="27"/>
                  </a:cubicBezTo>
                  <a:cubicBezTo>
                    <a:pt x="508" y="27"/>
                    <a:pt x="509" y="28"/>
                    <a:pt x="509" y="20"/>
                  </a:cubicBezTo>
                  <a:cubicBezTo>
                    <a:pt x="511" y="20"/>
                    <a:pt x="511" y="20"/>
                    <a:pt x="511" y="20"/>
                  </a:cubicBezTo>
                  <a:cubicBezTo>
                    <a:pt x="511" y="39"/>
                    <a:pt x="511" y="39"/>
                    <a:pt x="511" y="39"/>
                  </a:cubicBezTo>
                  <a:cubicBezTo>
                    <a:pt x="509" y="39"/>
                    <a:pt x="509" y="39"/>
                    <a:pt x="509" y="39"/>
                  </a:cubicBezTo>
                  <a:cubicBezTo>
                    <a:pt x="509" y="29"/>
                    <a:pt x="508" y="30"/>
                    <a:pt x="491" y="31"/>
                  </a:cubicBezTo>
                  <a:moveTo>
                    <a:pt x="392" y="30"/>
                  </a:moveTo>
                  <a:cubicBezTo>
                    <a:pt x="389" y="30"/>
                    <a:pt x="386" y="28"/>
                    <a:pt x="386" y="25"/>
                  </a:cubicBezTo>
                  <a:cubicBezTo>
                    <a:pt x="386" y="22"/>
                    <a:pt x="389" y="19"/>
                    <a:pt x="392" y="19"/>
                  </a:cubicBezTo>
                  <a:cubicBezTo>
                    <a:pt x="395" y="19"/>
                    <a:pt x="397" y="22"/>
                    <a:pt x="397" y="25"/>
                  </a:cubicBezTo>
                  <a:cubicBezTo>
                    <a:pt x="397" y="28"/>
                    <a:pt x="395" y="30"/>
                    <a:pt x="392" y="30"/>
                  </a:cubicBezTo>
                  <a:moveTo>
                    <a:pt x="153" y="30"/>
                  </a:moveTo>
                  <a:cubicBezTo>
                    <a:pt x="150" y="30"/>
                    <a:pt x="147" y="28"/>
                    <a:pt x="147" y="25"/>
                  </a:cubicBezTo>
                  <a:cubicBezTo>
                    <a:pt x="147" y="22"/>
                    <a:pt x="150" y="19"/>
                    <a:pt x="153" y="19"/>
                  </a:cubicBezTo>
                  <a:cubicBezTo>
                    <a:pt x="156" y="19"/>
                    <a:pt x="158" y="22"/>
                    <a:pt x="158" y="25"/>
                  </a:cubicBezTo>
                  <a:cubicBezTo>
                    <a:pt x="158" y="28"/>
                    <a:pt x="156" y="30"/>
                    <a:pt x="153" y="30"/>
                  </a:cubicBezTo>
                  <a:moveTo>
                    <a:pt x="33" y="12"/>
                  </a:moveTo>
                  <a:cubicBezTo>
                    <a:pt x="33" y="9"/>
                    <a:pt x="33" y="7"/>
                    <a:pt x="33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5"/>
                    <a:pt x="17" y="5"/>
                    <a:pt x="17" y="7"/>
                  </a:cubicBezTo>
                  <a:cubicBezTo>
                    <a:pt x="17" y="9"/>
                    <a:pt x="16" y="11"/>
                    <a:pt x="1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3"/>
                    <a:pt x="13" y="0"/>
                  </a:cubicBezTo>
                  <a:cubicBezTo>
                    <a:pt x="21" y="0"/>
                    <a:pt x="29" y="0"/>
                    <a:pt x="37" y="0"/>
                  </a:cubicBezTo>
                  <a:cubicBezTo>
                    <a:pt x="45" y="0"/>
                    <a:pt x="53" y="0"/>
                    <a:pt x="61" y="0"/>
                  </a:cubicBezTo>
                  <a:cubicBezTo>
                    <a:pt x="61" y="3"/>
                    <a:pt x="61" y="6"/>
                    <a:pt x="61" y="9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1"/>
                    <a:pt x="58" y="9"/>
                    <a:pt x="57" y="7"/>
                  </a:cubicBezTo>
                  <a:cubicBezTo>
                    <a:pt x="57" y="5"/>
                    <a:pt x="56" y="5"/>
                    <a:pt x="54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4"/>
                    <a:pt x="41" y="55"/>
                    <a:pt x="49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8"/>
                    <a:pt x="37" y="58"/>
                  </a:cubicBezTo>
                  <a:cubicBezTo>
                    <a:pt x="33" y="58"/>
                    <a:pt x="29" y="58"/>
                    <a:pt x="25" y="58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3" y="55"/>
                    <a:pt x="33" y="54"/>
                    <a:pt x="33" y="48"/>
                  </a:cubicBezTo>
                  <a:moveTo>
                    <a:pt x="508" y="489"/>
                  </a:moveTo>
                  <a:cubicBezTo>
                    <a:pt x="517" y="475"/>
                    <a:pt x="517" y="475"/>
                    <a:pt x="517" y="475"/>
                  </a:cubicBezTo>
                  <a:cubicBezTo>
                    <a:pt x="520" y="469"/>
                    <a:pt x="524" y="464"/>
                    <a:pt x="526" y="459"/>
                  </a:cubicBezTo>
                  <a:cubicBezTo>
                    <a:pt x="533" y="460"/>
                    <a:pt x="533" y="460"/>
                    <a:pt x="533" y="460"/>
                  </a:cubicBezTo>
                  <a:cubicBezTo>
                    <a:pt x="526" y="468"/>
                    <a:pt x="516" y="483"/>
                    <a:pt x="512" y="490"/>
                  </a:cubicBezTo>
                  <a:cubicBezTo>
                    <a:pt x="511" y="492"/>
                    <a:pt x="511" y="494"/>
                    <a:pt x="511" y="497"/>
                  </a:cubicBezTo>
                  <a:cubicBezTo>
                    <a:pt x="511" y="508"/>
                    <a:pt x="511" y="508"/>
                    <a:pt x="511" y="508"/>
                  </a:cubicBezTo>
                  <a:cubicBezTo>
                    <a:pt x="511" y="515"/>
                    <a:pt x="511" y="515"/>
                    <a:pt x="519" y="516"/>
                  </a:cubicBezTo>
                  <a:cubicBezTo>
                    <a:pt x="519" y="518"/>
                    <a:pt x="519" y="518"/>
                    <a:pt x="519" y="518"/>
                  </a:cubicBezTo>
                  <a:cubicBezTo>
                    <a:pt x="515" y="518"/>
                    <a:pt x="511" y="518"/>
                    <a:pt x="507" y="518"/>
                  </a:cubicBezTo>
                  <a:cubicBezTo>
                    <a:pt x="503" y="518"/>
                    <a:pt x="499" y="518"/>
                    <a:pt x="495" y="518"/>
                  </a:cubicBezTo>
                  <a:cubicBezTo>
                    <a:pt x="495" y="516"/>
                    <a:pt x="495" y="516"/>
                    <a:pt x="495" y="516"/>
                  </a:cubicBezTo>
                  <a:cubicBezTo>
                    <a:pt x="503" y="515"/>
                    <a:pt x="503" y="515"/>
                    <a:pt x="503" y="508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3" y="495"/>
                    <a:pt x="503" y="494"/>
                    <a:pt x="503" y="493"/>
                  </a:cubicBezTo>
                  <a:cubicBezTo>
                    <a:pt x="492" y="475"/>
                    <a:pt x="492" y="475"/>
                    <a:pt x="492" y="475"/>
                  </a:cubicBezTo>
                  <a:cubicBezTo>
                    <a:pt x="490" y="470"/>
                    <a:pt x="484" y="462"/>
                    <a:pt x="478" y="462"/>
                  </a:cubicBezTo>
                  <a:cubicBezTo>
                    <a:pt x="478" y="460"/>
                    <a:pt x="478" y="460"/>
                    <a:pt x="478" y="460"/>
                  </a:cubicBezTo>
                  <a:cubicBezTo>
                    <a:pt x="487" y="458"/>
                    <a:pt x="487" y="458"/>
                    <a:pt x="487" y="458"/>
                  </a:cubicBezTo>
                  <a:cubicBezTo>
                    <a:pt x="490" y="458"/>
                    <a:pt x="491" y="459"/>
                    <a:pt x="492" y="461"/>
                  </a:cubicBezTo>
                  <a:cubicBezTo>
                    <a:pt x="494" y="463"/>
                    <a:pt x="495" y="465"/>
                    <a:pt x="496" y="466"/>
                  </a:cubicBezTo>
                  <a:moveTo>
                    <a:pt x="447" y="471"/>
                  </a:moveTo>
                  <a:cubicBezTo>
                    <a:pt x="447" y="468"/>
                    <a:pt x="447" y="466"/>
                    <a:pt x="447" y="463"/>
                  </a:cubicBezTo>
                  <a:cubicBezTo>
                    <a:pt x="434" y="463"/>
                    <a:pt x="434" y="463"/>
                    <a:pt x="434" y="463"/>
                  </a:cubicBezTo>
                  <a:cubicBezTo>
                    <a:pt x="432" y="463"/>
                    <a:pt x="431" y="464"/>
                    <a:pt x="431" y="466"/>
                  </a:cubicBezTo>
                  <a:cubicBezTo>
                    <a:pt x="430" y="468"/>
                    <a:pt x="430" y="470"/>
                    <a:pt x="430" y="472"/>
                  </a:cubicBezTo>
                  <a:cubicBezTo>
                    <a:pt x="427" y="472"/>
                    <a:pt x="427" y="472"/>
                    <a:pt x="427" y="472"/>
                  </a:cubicBezTo>
                  <a:cubicBezTo>
                    <a:pt x="427" y="468"/>
                    <a:pt x="427" y="468"/>
                    <a:pt x="427" y="468"/>
                  </a:cubicBezTo>
                  <a:cubicBezTo>
                    <a:pt x="427" y="465"/>
                    <a:pt x="427" y="462"/>
                    <a:pt x="427" y="459"/>
                  </a:cubicBezTo>
                  <a:cubicBezTo>
                    <a:pt x="435" y="459"/>
                    <a:pt x="443" y="459"/>
                    <a:pt x="451" y="459"/>
                  </a:cubicBezTo>
                  <a:cubicBezTo>
                    <a:pt x="459" y="459"/>
                    <a:pt x="467" y="459"/>
                    <a:pt x="476" y="459"/>
                  </a:cubicBezTo>
                  <a:cubicBezTo>
                    <a:pt x="475" y="462"/>
                    <a:pt x="475" y="465"/>
                    <a:pt x="475" y="468"/>
                  </a:cubicBezTo>
                  <a:cubicBezTo>
                    <a:pt x="475" y="472"/>
                    <a:pt x="475" y="472"/>
                    <a:pt x="475" y="472"/>
                  </a:cubicBezTo>
                  <a:cubicBezTo>
                    <a:pt x="473" y="472"/>
                    <a:pt x="473" y="472"/>
                    <a:pt x="473" y="472"/>
                  </a:cubicBezTo>
                  <a:cubicBezTo>
                    <a:pt x="473" y="470"/>
                    <a:pt x="472" y="468"/>
                    <a:pt x="472" y="466"/>
                  </a:cubicBezTo>
                  <a:cubicBezTo>
                    <a:pt x="471" y="464"/>
                    <a:pt x="470" y="463"/>
                    <a:pt x="469" y="463"/>
                  </a:cubicBezTo>
                  <a:cubicBezTo>
                    <a:pt x="455" y="463"/>
                    <a:pt x="455" y="463"/>
                    <a:pt x="455" y="463"/>
                  </a:cubicBezTo>
                  <a:cubicBezTo>
                    <a:pt x="455" y="466"/>
                    <a:pt x="455" y="468"/>
                    <a:pt x="455" y="471"/>
                  </a:cubicBezTo>
                  <a:cubicBezTo>
                    <a:pt x="455" y="508"/>
                    <a:pt x="455" y="508"/>
                    <a:pt x="455" y="508"/>
                  </a:cubicBezTo>
                  <a:cubicBezTo>
                    <a:pt x="455" y="515"/>
                    <a:pt x="455" y="515"/>
                    <a:pt x="463" y="516"/>
                  </a:cubicBezTo>
                  <a:cubicBezTo>
                    <a:pt x="463" y="518"/>
                    <a:pt x="463" y="518"/>
                    <a:pt x="463" y="518"/>
                  </a:cubicBezTo>
                  <a:cubicBezTo>
                    <a:pt x="459" y="518"/>
                    <a:pt x="455" y="518"/>
                    <a:pt x="451" y="518"/>
                  </a:cubicBezTo>
                  <a:cubicBezTo>
                    <a:pt x="447" y="518"/>
                    <a:pt x="443" y="518"/>
                    <a:pt x="439" y="518"/>
                  </a:cubicBezTo>
                  <a:cubicBezTo>
                    <a:pt x="439" y="516"/>
                    <a:pt x="439" y="516"/>
                    <a:pt x="439" y="516"/>
                  </a:cubicBezTo>
                  <a:cubicBezTo>
                    <a:pt x="447" y="515"/>
                    <a:pt x="447" y="515"/>
                    <a:pt x="447" y="508"/>
                  </a:cubicBezTo>
                  <a:moveTo>
                    <a:pt x="414" y="508"/>
                  </a:moveTo>
                  <a:cubicBezTo>
                    <a:pt x="414" y="515"/>
                    <a:pt x="414" y="515"/>
                    <a:pt x="422" y="516"/>
                  </a:cubicBezTo>
                  <a:cubicBezTo>
                    <a:pt x="422" y="518"/>
                    <a:pt x="422" y="518"/>
                    <a:pt x="422" y="518"/>
                  </a:cubicBezTo>
                  <a:cubicBezTo>
                    <a:pt x="418" y="518"/>
                    <a:pt x="414" y="518"/>
                    <a:pt x="410" y="518"/>
                  </a:cubicBezTo>
                  <a:cubicBezTo>
                    <a:pt x="406" y="518"/>
                    <a:pt x="402" y="518"/>
                    <a:pt x="398" y="518"/>
                  </a:cubicBezTo>
                  <a:cubicBezTo>
                    <a:pt x="398" y="516"/>
                    <a:pt x="398" y="516"/>
                    <a:pt x="398" y="516"/>
                  </a:cubicBezTo>
                  <a:cubicBezTo>
                    <a:pt x="406" y="515"/>
                    <a:pt x="406" y="515"/>
                    <a:pt x="406" y="508"/>
                  </a:cubicBezTo>
                  <a:cubicBezTo>
                    <a:pt x="406" y="469"/>
                    <a:pt x="406" y="469"/>
                    <a:pt x="406" y="469"/>
                  </a:cubicBezTo>
                  <a:cubicBezTo>
                    <a:pt x="406" y="462"/>
                    <a:pt x="406" y="462"/>
                    <a:pt x="398" y="461"/>
                  </a:cubicBezTo>
                  <a:cubicBezTo>
                    <a:pt x="398" y="459"/>
                    <a:pt x="398" y="459"/>
                    <a:pt x="398" y="459"/>
                  </a:cubicBezTo>
                  <a:cubicBezTo>
                    <a:pt x="402" y="459"/>
                    <a:pt x="406" y="459"/>
                    <a:pt x="410" y="459"/>
                  </a:cubicBezTo>
                  <a:cubicBezTo>
                    <a:pt x="414" y="459"/>
                    <a:pt x="418" y="459"/>
                    <a:pt x="422" y="459"/>
                  </a:cubicBezTo>
                  <a:cubicBezTo>
                    <a:pt x="422" y="461"/>
                    <a:pt x="422" y="461"/>
                    <a:pt x="422" y="461"/>
                  </a:cubicBezTo>
                  <a:cubicBezTo>
                    <a:pt x="414" y="462"/>
                    <a:pt x="414" y="462"/>
                    <a:pt x="414" y="469"/>
                  </a:cubicBezTo>
                  <a:moveTo>
                    <a:pt x="385" y="473"/>
                  </a:moveTo>
                  <a:cubicBezTo>
                    <a:pt x="385" y="470"/>
                    <a:pt x="385" y="467"/>
                    <a:pt x="384" y="466"/>
                  </a:cubicBezTo>
                  <a:cubicBezTo>
                    <a:pt x="382" y="463"/>
                    <a:pt x="376" y="461"/>
                    <a:pt x="372" y="461"/>
                  </a:cubicBezTo>
                  <a:cubicBezTo>
                    <a:pt x="365" y="461"/>
                    <a:pt x="359" y="466"/>
                    <a:pt x="359" y="473"/>
                  </a:cubicBezTo>
                  <a:cubicBezTo>
                    <a:pt x="359" y="492"/>
                    <a:pt x="393" y="476"/>
                    <a:pt x="393" y="498"/>
                  </a:cubicBezTo>
                  <a:cubicBezTo>
                    <a:pt x="393" y="512"/>
                    <a:pt x="380" y="519"/>
                    <a:pt x="367" y="519"/>
                  </a:cubicBezTo>
                  <a:cubicBezTo>
                    <a:pt x="362" y="519"/>
                    <a:pt x="357" y="518"/>
                    <a:pt x="353" y="516"/>
                  </a:cubicBezTo>
                  <a:cubicBezTo>
                    <a:pt x="353" y="513"/>
                    <a:pt x="353" y="509"/>
                    <a:pt x="353" y="505"/>
                  </a:cubicBezTo>
                  <a:cubicBezTo>
                    <a:pt x="353" y="503"/>
                    <a:pt x="353" y="503"/>
                    <a:pt x="353" y="503"/>
                  </a:cubicBezTo>
                  <a:cubicBezTo>
                    <a:pt x="356" y="503"/>
                    <a:pt x="356" y="503"/>
                    <a:pt x="356" y="503"/>
                  </a:cubicBezTo>
                  <a:cubicBezTo>
                    <a:pt x="356" y="507"/>
                    <a:pt x="356" y="507"/>
                    <a:pt x="356" y="507"/>
                  </a:cubicBezTo>
                  <a:cubicBezTo>
                    <a:pt x="356" y="509"/>
                    <a:pt x="356" y="511"/>
                    <a:pt x="357" y="512"/>
                  </a:cubicBezTo>
                  <a:cubicBezTo>
                    <a:pt x="361" y="514"/>
                    <a:pt x="366" y="515"/>
                    <a:pt x="371" y="515"/>
                  </a:cubicBezTo>
                  <a:cubicBezTo>
                    <a:pt x="378" y="515"/>
                    <a:pt x="386" y="511"/>
                    <a:pt x="386" y="502"/>
                  </a:cubicBezTo>
                  <a:cubicBezTo>
                    <a:pt x="386" y="482"/>
                    <a:pt x="352" y="501"/>
                    <a:pt x="352" y="476"/>
                  </a:cubicBezTo>
                  <a:cubicBezTo>
                    <a:pt x="352" y="465"/>
                    <a:pt x="362" y="457"/>
                    <a:pt x="373" y="457"/>
                  </a:cubicBezTo>
                  <a:cubicBezTo>
                    <a:pt x="379" y="457"/>
                    <a:pt x="384" y="459"/>
                    <a:pt x="389" y="461"/>
                  </a:cubicBezTo>
                  <a:cubicBezTo>
                    <a:pt x="389" y="463"/>
                    <a:pt x="389" y="464"/>
                    <a:pt x="389" y="465"/>
                  </a:cubicBezTo>
                  <a:cubicBezTo>
                    <a:pt x="389" y="468"/>
                    <a:pt x="388" y="470"/>
                    <a:pt x="388" y="473"/>
                  </a:cubicBezTo>
                  <a:moveTo>
                    <a:pt x="304" y="469"/>
                  </a:moveTo>
                  <a:cubicBezTo>
                    <a:pt x="304" y="462"/>
                    <a:pt x="304" y="462"/>
                    <a:pt x="296" y="461"/>
                  </a:cubicBezTo>
                  <a:cubicBezTo>
                    <a:pt x="296" y="459"/>
                    <a:pt x="296" y="459"/>
                    <a:pt x="296" y="459"/>
                  </a:cubicBezTo>
                  <a:cubicBezTo>
                    <a:pt x="300" y="459"/>
                    <a:pt x="305" y="459"/>
                    <a:pt x="310" y="459"/>
                  </a:cubicBezTo>
                  <a:cubicBezTo>
                    <a:pt x="315" y="459"/>
                    <a:pt x="320" y="459"/>
                    <a:pt x="325" y="459"/>
                  </a:cubicBezTo>
                  <a:cubicBezTo>
                    <a:pt x="337" y="458"/>
                    <a:pt x="342" y="464"/>
                    <a:pt x="342" y="472"/>
                  </a:cubicBezTo>
                  <a:cubicBezTo>
                    <a:pt x="342" y="481"/>
                    <a:pt x="334" y="486"/>
                    <a:pt x="326" y="488"/>
                  </a:cubicBezTo>
                  <a:cubicBezTo>
                    <a:pt x="345" y="513"/>
                    <a:pt x="345" y="513"/>
                    <a:pt x="345" y="513"/>
                  </a:cubicBezTo>
                  <a:cubicBezTo>
                    <a:pt x="346" y="515"/>
                    <a:pt x="348" y="515"/>
                    <a:pt x="350" y="516"/>
                  </a:cubicBezTo>
                  <a:cubicBezTo>
                    <a:pt x="350" y="518"/>
                    <a:pt x="350" y="518"/>
                    <a:pt x="350" y="518"/>
                  </a:cubicBezTo>
                  <a:cubicBezTo>
                    <a:pt x="348" y="518"/>
                    <a:pt x="346" y="518"/>
                    <a:pt x="344" y="518"/>
                  </a:cubicBezTo>
                  <a:cubicBezTo>
                    <a:pt x="342" y="518"/>
                    <a:pt x="340" y="518"/>
                    <a:pt x="338" y="518"/>
                  </a:cubicBezTo>
                  <a:cubicBezTo>
                    <a:pt x="337" y="516"/>
                    <a:pt x="336" y="515"/>
                    <a:pt x="335" y="513"/>
                  </a:cubicBezTo>
                  <a:cubicBezTo>
                    <a:pt x="315" y="486"/>
                    <a:pt x="315" y="486"/>
                    <a:pt x="315" y="486"/>
                  </a:cubicBezTo>
                  <a:cubicBezTo>
                    <a:pt x="318" y="486"/>
                    <a:pt x="320" y="486"/>
                    <a:pt x="323" y="486"/>
                  </a:cubicBezTo>
                  <a:cubicBezTo>
                    <a:pt x="329" y="485"/>
                    <a:pt x="334" y="480"/>
                    <a:pt x="334" y="474"/>
                  </a:cubicBezTo>
                  <a:cubicBezTo>
                    <a:pt x="334" y="465"/>
                    <a:pt x="327" y="462"/>
                    <a:pt x="321" y="462"/>
                  </a:cubicBezTo>
                  <a:cubicBezTo>
                    <a:pt x="318" y="462"/>
                    <a:pt x="315" y="462"/>
                    <a:pt x="312" y="463"/>
                  </a:cubicBezTo>
                  <a:cubicBezTo>
                    <a:pt x="312" y="464"/>
                    <a:pt x="312" y="466"/>
                    <a:pt x="312" y="469"/>
                  </a:cubicBezTo>
                  <a:cubicBezTo>
                    <a:pt x="312" y="508"/>
                    <a:pt x="312" y="508"/>
                    <a:pt x="312" y="508"/>
                  </a:cubicBezTo>
                  <a:cubicBezTo>
                    <a:pt x="312" y="515"/>
                    <a:pt x="312" y="515"/>
                    <a:pt x="320" y="516"/>
                  </a:cubicBezTo>
                  <a:cubicBezTo>
                    <a:pt x="320" y="518"/>
                    <a:pt x="320" y="518"/>
                    <a:pt x="320" y="518"/>
                  </a:cubicBezTo>
                  <a:cubicBezTo>
                    <a:pt x="316" y="518"/>
                    <a:pt x="312" y="518"/>
                    <a:pt x="308" y="518"/>
                  </a:cubicBezTo>
                  <a:cubicBezTo>
                    <a:pt x="303" y="518"/>
                    <a:pt x="299" y="518"/>
                    <a:pt x="296" y="518"/>
                  </a:cubicBezTo>
                  <a:cubicBezTo>
                    <a:pt x="296" y="516"/>
                    <a:pt x="296" y="516"/>
                    <a:pt x="296" y="516"/>
                  </a:cubicBezTo>
                  <a:cubicBezTo>
                    <a:pt x="304" y="515"/>
                    <a:pt x="304" y="515"/>
                    <a:pt x="304" y="508"/>
                  </a:cubicBezTo>
                  <a:moveTo>
                    <a:pt x="221" y="503"/>
                  </a:moveTo>
                  <a:cubicBezTo>
                    <a:pt x="215" y="518"/>
                    <a:pt x="215" y="518"/>
                    <a:pt x="215" y="518"/>
                  </a:cubicBezTo>
                  <a:cubicBezTo>
                    <a:pt x="210" y="518"/>
                    <a:pt x="210" y="518"/>
                    <a:pt x="210" y="518"/>
                  </a:cubicBezTo>
                  <a:cubicBezTo>
                    <a:pt x="208" y="513"/>
                    <a:pt x="208" y="513"/>
                    <a:pt x="208" y="513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188" y="467"/>
                    <a:pt x="188" y="467"/>
                    <a:pt x="188" y="467"/>
                  </a:cubicBezTo>
                  <a:cubicBezTo>
                    <a:pt x="186" y="462"/>
                    <a:pt x="187" y="462"/>
                    <a:pt x="180" y="461"/>
                  </a:cubicBezTo>
                  <a:cubicBezTo>
                    <a:pt x="180" y="459"/>
                    <a:pt x="180" y="459"/>
                    <a:pt x="180" y="459"/>
                  </a:cubicBezTo>
                  <a:cubicBezTo>
                    <a:pt x="184" y="459"/>
                    <a:pt x="188" y="459"/>
                    <a:pt x="192" y="459"/>
                  </a:cubicBezTo>
                  <a:cubicBezTo>
                    <a:pt x="196" y="459"/>
                    <a:pt x="200" y="459"/>
                    <a:pt x="205" y="459"/>
                  </a:cubicBezTo>
                  <a:cubicBezTo>
                    <a:pt x="205" y="461"/>
                    <a:pt x="205" y="461"/>
                    <a:pt x="205" y="461"/>
                  </a:cubicBezTo>
                  <a:cubicBezTo>
                    <a:pt x="196" y="461"/>
                    <a:pt x="196" y="463"/>
                    <a:pt x="197" y="464"/>
                  </a:cubicBezTo>
                  <a:cubicBezTo>
                    <a:pt x="200" y="474"/>
                    <a:pt x="200" y="474"/>
                    <a:pt x="200" y="474"/>
                  </a:cubicBezTo>
                  <a:cubicBezTo>
                    <a:pt x="215" y="507"/>
                    <a:pt x="215" y="507"/>
                    <a:pt x="215" y="507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31" y="469"/>
                    <a:pt x="231" y="469"/>
                    <a:pt x="231" y="469"/>
                  </a:cubicBezTo>
                  <a:cubicBezTo>
                    <a:pt x="233" y="465"/>
                    <a:pt x="236" y="461"/>
                    <a:pt x="225" y="461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8" y="459"/>
                    <a:pt x="231" y="459"/>
                    <a:pt x="235" y="459"/>
                  </a:cubicBezTo>
                  <a:cubicBezTo>
                    <a:pt x="238" y="459"/>
                    <a:pt x="241" y="459"/>
                    <a:pt x="245" y="459"/>
                  </a:cubicBezTo>
                  <a:cubicBezTo>
                    <a:pt x="250" y="459"/>
                    <a:pt x="254" y="459"/>
                    <a:pt x="259" y="459"/>
                  </a:cubicBezTo>
                  <a:cubicBezTo>
                    <a:pt x="264" y="459"/>
                    <a:pt x="270" y="459"/>
                    <a:pt x="275" y="459"/>
                  </a:cubicBezTo>
                  <a:cubicBezTo>
                    <a:pt x="280" y="459"/>
                    <a:pt x="286" y="459"/>
                    <a:pt x="289" y="459"/>
                  </a:cubicBezTo>
                  <a:cubicBezTo>
                    <a:pt x="288" y="462"/>
                    <a:pt x="288" y="465"/>
                    <a:pt x="288" y="467"/>
                  </a:cubicBezTo>
                  <a:cubicBezTo>
                    <a:pt x="288" y="469"/>
                    <a:pt x="287" y="471"/>
                    <a:pt x="287" y="472"/>
                  </a:cubicBezTo>
                  <a:cubicBezTo>
                    <a:pt x="285" y="472"/>
                    <a:pt x="285" y="472"/>
                    <a:pt x="285" y="472"/>
                  </a:cubicBezTo>
                  <a:cubicBezTo>
                    <a:pt x="285" y="469"/>
                    <a:pt x="284" y="467"/>
                    <a:pt x="283" y="464"/>
                  </a:cubicBezTo>
                  <a:cubicBezTo>
                    <a:pt x="279" y="463"/>
                    <a:pt x="275" y="463"/>
                    <a:pt x="271" y="463"/>
                  </a:cubicBezTo>
                  <a:cubicBezTo>
                    <a:pt x="267" y="463"/>
                    <a:pt x="263" y="463"/>
                    <a:pt x="260" y="463"/>
                  </a:cubicBezTo>
                  <a:cubicBezTo>
                    <a:pt x="260" y="465"/>
                    <a:pt x="260" y="467"/>
                    <a:pt x="260" y="470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78" y="486"/>
                    <a:pt x="280" y="487"/>
                    <a:pt x="280" y="479"/>
                  </a:cubicBezTo>
                  <a:cubicBezTo>
                    <a:pt x="282" y="479"/>
                    <a:pt x="282" y="479"/>
                    <a:pt x="282" y="479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0" y="498"/>
                    <a:pt x="280" y="498"/>
                    <a:pt x="280" y="498"/>
                  </a:cubicBezTo>
                  <a:cubicBezTo>
                    <a:pt x="280" y="489"/>
                    <a:pt x="279" y="489"/>
                    <a:pt x="260" y="490"/>
                  </a:cubicBezTo>
                  <a:cubicBezTo>
                    <a:pt x="260" y="506"/>
                    <a:pt x="260" y="506"/>
                    <a:pt x="260" y="506"/>
                  </a:cubicBezTo>
                  <a:cubicBezTo>
                    <a:pt x="260" y="509"/>
                    <a:pt x="260" y="512"/>
                    <a:pt x="260" y="514"/>
                  </a:cubicBezTo>
                  <a:cubicBezTo>
                    <a:pt x="263" y="514"/>
                    <a:pt x="268" y="514"/>
                    <a:pt x="272" y="514"/>
                  </a:cubicBezTo>
                  <a:cubicBezTo>
                    <a:pt x="276" y="514"/>
                    <a:pt x="281" y="514"/>
                    <a:pt x="285" y="513"/>
                  </a:cubicBezTo>
                  <a:cubicBezTo>
                    <a:pt x="286" y="511"/>
                    <a:pt x="286" y="510"/>
                    <a:pt x="286" y="508"/>
                  </a:cubicBezTo>
                  <a:cubicBezTo>
                    <a:pt x="287" y="504"/>
                    <a:pt x="287" y="504"/>
                    <a:pt x="287" y="504"/>
                  </a:cubicBezTo>
                  <a:cubicBezTo>
                    <a:pt x="290" y="504"/>
                    <a:pt x="290" y="504"/>
                    <a:pt x="290" y="504"/>
                  </a:cubicBezTo>
                  <a:cubicBezTo>
                    <a:pt x="290" y="505"/>
                    <a:pt x="289" y="508"/>
                    <a:pt x="289" y="511"/>
                  </a:cubicBezTo>
                  <a:cubicBezTo>
                    <a:pt x="289" y="518"/>
                    <a:pt x="289" y="518"/>
                    <a:pt x="289" y="518"/>
                  </a:cubicBezTo>
                  <a:cubicBezTo>
                    <a:pt x="286" y="518"/>
                    <a:pt x="280" y="518"/>
                    <a:pt x="275" y="518"/>
                  </a:cubicBezTo>
                  <a:cubicBezTo>
                    <a:pt x="270" y="518"/>
                    <a:pt x="265" y="518"/>
                    <a:pt x="260" y="518"/>
                  </a:cubicBezTo>
                  <a:cubicBezTo>
                    <a:pt x="255" y="518"/>
                    <a:pt x="250" y="518"/>
                    <a:pt x="244" y="518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9" y="515"/>
                    <a:pt x="252" y="514"/>
                    <a:pt x="252" y="508"/>
                  </a:cubicBezTo>
                  <a:cubicBezTo>
                    <a:pt x="252" y="469"/>
                    <a:pt x="252" y="469"/>
                    <a:pt x="252" y="469"/>
                  </a:cubicBezTo>
                  <a:cubicBezTo>
                    <a:pt x="252" y="462"/>
                    <a:pt x="252" y="462"/>
                    <a:pt x="244" y="461"/>
                  </a:cubicBezTo>
                  <a:cubicBezTo>
                    <a:pt x="239" y="461"/>
                    <a:pt x="239" y="464"/>
                    <a:pt x="237" y="468"/>
                  </a:cubicBezTo>
                  <a:moveTo>
                    <a:pt x="170" y="508"/>
                  </a:moveTo>
                  <a:cubicBezTo>
                    <a:pt x="170" y="515"/>
                    <a:pt x="170" y="515"/>
                    <a:pt x="178" y="516"/>
                  </a:cubicBezTo>
                  <a:cubicBezTo>
                    <a:pt x="178" y="518"/>
                    <a:pt x="178" y="518"/>
                    <a:pt x="178" y="518"/>
                  </a:cubicBezTo>
                  <a:cubicBezTo>
                    <a:pt x="174" y="518"/>
                    <a:pt x="170" y="518"/>
                    <a:pt x="166" y="518"/>
                  </a:cubicBezTo>
                  <a:cubicBezTo>
                    <a:pt x="161" y="518"/>
                    <a:pt x="157" y="518"/>
                    <a:pt x="154" y="518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62" y="515"/>
                    <a:pt x="162" y="515"/>
                    <a:pt x="162" y="508"/>
                  </a:cubicBezTo>
                  <a:cubicBezTo>
                    <a:pt x="162" y="469"/>
                    <a:pt x="162" y="469"/>
                    <a:pt x="162" y="469"/>
                  </a:cubicBezTo>
                  <a:cubicBezTo>
                    <a:pt x="162" y="463"/>
                    <a:pt x="162" y="462"/>
                    <a:pt x="154" y="461"/>
                  </a:cubicBezTo>
                  <a:cubicBezTo>
                    <a:pt x="154" y="459"/>
                    <a:pt x="154" y="459"/>
                    <a:pt x="154" y="459"/>
                  </a:cubicBezTo>
                  <a:cubicBezTo>
                    <a:pt x="157" y="459"/>
                    <a:pt x="161" y="459"/>
                    <a:pt x="166" y="459"/>
                  </a:cubicBezTo>
                  <a:cubicBezTo>
                    <a:pt x="170" y="459"/>
                    <a:pt x="174" y="459"/>
                    <a:pt x="178" y="459"/>
                  </a:cubicBezTo>
                  <a:cubicBezTo>
                    <a:pt x="178" y="461"/>
                    <a:pt x="178" y="461"/>
                    <a:pt x="178" y="461"/>
                  </a:cubicBezTo>
                  <a:cubicBezTo>
                    <a:pt x="170" y="462"/>
                    <a:pt x="170" y="463"/>
                    <a:pt x="170" y="469"/>
                  </a:cubicBezTo>
                  <a:moveTo>
                    <a:pt x="138" y="509"/>
                  </a:moveTo>
                  <a:cubicBezTo>
                    <a:pt x="138" y="467"/>
                    <a:pt x="138" y="467"/>
                    <a:pt x="138" y="467"/>
                  </a:cubicBezTo>
                  <a:cubicBezTo>
                    <a:pt x="138" y="462"/>
                    <a:pt x="136" y="461"/>
                    <a:pt x="130" y="461"/>
                  </a:cubicBezTo>
                  <a:cubicBezTo>
                    <a:pt x="130" y="459"/>
                    <a:pt x="130" y="459"/>
                    <a:pt x="130" y="459"/>
                  </a:cubicBezTo>
                  <a:cubicBezTo>
                    <a:pt x="133" y="459"/>
                    <a:pt x="137" y="459"/>
                    <a:pt x="140" y="459"/>
                  </a:cubicBezTo>
                  <a:cubicBezTo>
                    <a:pt x="143" y="459"/>
                    <a:pt x="147" y="459"/>
                    <a:pt x="150" y="459"/>
                  </a:cubicBezTo>
                  <a:cubicBezTo>
                    <a:pt x="149" y="461"/>
                    <a:pt x="149" y="461"/>
                    <a:pt x="149" y="461"/>
                  </a:cubicBezTo>
                  <a:cubicBezTo>
                    <a:pt x="143" y="461"/>
                    <a:pt x="142" y="462"/>
                    <a:pt x="142" y="467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9"/>
                    <a:pt x="142" y="519"/>
                    <a:pt x="142" y="519"/>
                  </a:cubicBezTo>
                  <a:cubicBezTo>
                    <a:pt x="135" y="518"/>
                    <a:pt x="135" y="518"/>
                    <a:pt x="135" y="518"/>
                  </a:cubicBezTo>
                  <a:cubicBezTo>
                    <a:pt x="93" y="468"/>
                    <a:pt x="93" y="468"/>
                    <a:pt x="93" y="468"/>
                  </a:cubicBezTo>
                  <a:cubicBezTo>
                    <a:pt x="93" y="510"/>
                    <a:pt x="93" y="510"/>
                    <a:pt x="93" y="510"/>
                  </a:cubicBezTo>
                  <a:cubicBezTo>
                    <a:pt x="93" y="515"/>
                    <a:pt x="95" y="515"/>
                    <a:pt x="102" y="516"/>
                  </a:cubicBezTo>
                  <a:cubicBezTo>
                    <a:pt x="102" y="518"/>
                    <a:pt x="102" y="518"/>
                    <a:pt x="102" y="518"/>
                  </a:cubicBezTo>
                  <a:cubicBezTo>
                    <a:pt x="99" y="518"/>
                    <a:pt x="95" y="518"/>
                    <a:pt x="92" y="518"/>
                  </a:cubicBezTo>
                  <a:cubicBezTo>
                    <a:pt x="88" y="518"/>
                    <a:pt x="85" y="518"/>
                    <a:pt x="81" y="518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88" y="515"/>
                    <a:pt x="90" y="515"/>
                    <a:pt x="90" y="510"/>
                  </a:cubicBezTo>
                  <a:cubicBezTo>
                    <a:pt x="90" y="467"/>
                    <a:pt x="90" y="467"/>
                    <a:pt x="90" y="467"/>
                  </a:cubicBezTo>
                  <a:cubicBezTo>
                    <a:pt x="90" y="462"/>
                    <a:pt x="88" y="461"/>
                    <a:pt x="82" y="461"/>
                  </a:cubicBezTo>
                  <a:cubicBezTo>
                    <a:pt x="82" y="459"/>
                    <a:pt x="82" y="459"/>
                    <a:pt x="82" y="459"/>
                  </a:cubicBezTo>
                  <a:cubicBezTo>
                    <a:pt x="85" y="459"/>
                    <a:pt x="87" y="459"/>
                    <a:pt x="90" y="459"/>
                  </a:cubicBezTo>
                  <a:cubicBezTo>
                    <a:pt x="92" y="459"/>
                    <a:pt x="95" y="459"/>
                    <a:pt x="97" y="459"/>
                  </a:cubicBezTo>
                  <a:moveTo>
                    <a:pt x="28" y="498"/>
                  </a:moveTo>
                  <a:cubicBezTo>
                    <a:pt x="28" y="511"/>
                    <a:pt x="35" y="514"/>
                    <a:pt x="47" y="514"/>
                  </a:cubicBezTo>
                  <a:cubicBezTo>
                    <a:pt x="52" y="514"/>
                    <a:pt x="59" y="513"/>
                    <a:pt x="62" y="508"/>
                  </a:cubicBezTo>
                  <a:cubicBezTo>
                    <a:pt x="65" y="504"/>
                    <a:pt x="66" y="499"/>
                    <a:pt x="66" y="494"/>
                  </a:cubicBezTo>
                  <a:cubicBezTo>
                    <a:pt x="66" y="467"/>
                    <a:pt x="66" y="467"/>
                    <a:pt x="66" y="467"/>
                  </a:cubicBezTo>
                  <a:cubicBezTo>
                    <a:pt x="66" y="462"/>
                    <a:pt x="64" y="461"/>
                    <a:pt x="57" y="461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61" y="459"/>
                    <a:pt x="65" y="459"/>
                    <a:pt x="68" y="459"/>
                  </a:cubicBezTo>
                  <a:cubicBezTo>
                    <a:pt x="72" y="459"/>
                    <a:pt x="76" y="459"/>
                    <a:pt x="79" y="459"/>
                  </a:cubicBezTo>
                  <a:cubicBezTo>
                    <a:pt x="78" y="461"/>
                    <a:pt x="78" y="461"/>
                    <a:pt x="78" y="461"/>
                  </a:cubicBezTo>
                  <a:cubicBezTo>
                    <a:pt x="72" y="461"/>
                    <a:pt x="70" y="462"/>
                    <a:pt x="70" y="467"/>
                  </a:cubicBezTo>
                  <a:cubicBezTo>
                    <a:pt x="70" y="498"/>
                    <a:pt x="70" y="498"/>
                    <a:pt x="70" y="498"/>
                  </a:cubicBezTo>
                  <a:cubicBezTo>
                    <a:pt x="70" y="503"/>
                    <a:pt x="69" y="507"/>
                    <a:pt x="66" y="511"/>
                  </a:cubicBezTo>
                  <a:cubicBezTo>
                    <a:pt x="64" y="513"/>
                    <a:pt x="60" y="517"/>
                    <a:pt x="57" y="518"/>
                  </a:cubicBezTo>
                  <a:cubicBezTo>
                    <a:pt x="53" y="519"/>
                    <a:pt x="48" y="519"/>
                    <a:pt x="44" y="519"/>
                  </a:cubicBezTo>
                  <a:cubicBezTo>
                    <a:pt x="36" y="519"/>
                    <a:pt x="26" y="518"/>
                    <a:pt x="22" y="511"/>
                  </a:cubicBezTo>
                  <a:cubicBezTo>
                    <a:pt x="20" y="507"/>
                    <a:pt x="20" y="504"/>
                    <a:pt x="20" y="499"/>
                  </a:cubicBezTo>
                  <a:cubicBezTo>
                    <a:pt x="20" y="469"/>
                    <a:pt x="20" y="469"/>
                    <a:pt x="20" y="469"/>
                  </a:cubicBezTo>
                  <a:cubicBezTo>
                    <a:pt x="20" y="462"/>
                    <a:pt x="20" y="462"/>
                    <a:pt x="11" y="461"/>
                  </a:cubicBezTo>
                  <a:cubicBezTo>
                    <a:pt x="11" y="459"/>
                    <a:pt x="11" y="459"/>
                    <a:pt x="11" y="459"/>
                  </a:cubicBezTo>
                  <a:cubicBezTo>
                    <a:pt x="15" y="459"/>
                    <a:pt x="19" y="459"/>
                    <a:pt x="24" y="459"/>
                  </a:cubicBezTo>
                  <a:cubicBezTo>
                    <a:pt x="28" y="459"/>
                    <a:pt x="33" y="459"/>
                    <a:pt x="37" y="459"/>
                  </a:cubicBezTo>
                  <a:cubicBezTo>
                    <a:pt x="37" y="461"/>
                    <a:pt x="37" y="461"/>
                    <a:pt x="37" y="461"/>
                  </a:cubicBezTo>
                  <a:cubicBezTo>
                    <a:pt x="28" y="462"/>
                    <a:pt x="28" y="462"/>
                    <a:pt x="28" y="469"/>
                  </a:cubicBezTo>
                  <a:moveTo>
                    <a:pt x="354" y="158"/>
                  </a:moveTo>
                  <a:cubicBezTo>
                    <a:pt x="354" y="222"/>
                    <a:pt x="354" y="222"/>
                    <a:pt x="354" y="222"/>
                  </a:cubicBezTo>
                  <a:cubicBezTo>
                    <a:pt x="354" y="235"/>
                    <a:pt x="360" y="236"/>
                    <a:pt x="365" y="238"/>
                  </a:cubicBezTo>
                  <a:cubicBezTo>
                    <a:pt x="370" y="238"/>
                    <a:pt x="370" y="238"/>
                    <a:pt x="370" y="238"/>
                  </a:cubicBezTo>
                  <a:cubicBezTo>
                    <a:pt x="370" y="242"/>
                    <a:pt x="370" y="242"/>
                    <a:pt x="370" y="242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21" y="238"/>
                    <a:pt x="321" y="238"/>
                    <a:pt x="321" y="238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2" y="236"/>
                    <a:pt x="336" y="238"/>
                    <a:pt x="336" y="222"/>
                  </a:cubicBezTo>
                  <a:cubicBezTo>
                    <a:pt x="336" y="96"/>
                    <a:pt x="336" y="96"/>
                    <a:pt x="336" y="96"/>
                  </a:cubicBezTo>
                  <a:cubicBezTo>
                    <a:pt x="336" y="83"/>
                    <a:pt x="329" y="83"/>
                    <a:pt x="326" y="83"/>
                  </a:cubicBezTo>
                  <a:cubicBezTo>
                    <a:pt x="319" y="83"/>
                    <a:pt x="319" y="83"/>
                    <a:pt x="319" y="83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70" y="83"/>
                    <a:pt x="370" y="83"/>
                    <a:pt x="370" y="83"/>
                  </a:cubicBezTo>
                  <a:cubicBezTo>
                    <a:pt x="363" y="83"/>
                    <a:pt x="363" y="83"/>
                    <a:pt x="363" y="83"/>
                  </a:cubicBezTo>
                  <a:cubicBezTo>
                    <a:pt x="360" y="83"/>
                    <a:pt x="355" y="83"/>
                    <a:pt x="355" y="96"/>
                  </a:cubicBezTo>
                  <a:cubicBezTo>
                    <a:pt x="355" y="148"/>
                    <a:pt x="355" y="148"/>
                    <a:pt x="355" y="148"/>
                  </a:cubicBezTo>
                  <a:moveTo>
                    <a:pt x="165" y="238"/>
                  </a:moveTo>
                  <a:cubicBezTo>
                    <a:pt x="172" y="238"/>
                    <a:pt x="172" y="238"/>
                    <a:pt x="172" y="238"/>
                  </a:cubicBezTo>
                  <a:cubicBezTo>
                    <a:pt x="175" y="238"/>
                    <a:pt x="180" y="238"/>
                    <a:pt x="180" y="222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0" y="83"/>
                    <a:pt x="173" y="83"/>
                    <a:pt x="170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07" y="83"/>
                    <a:pt x="207" y="83"/>
                    <a:pt x="207" y="83"/>
                  </a:cubicBezTo>
                  <a:cubicBezTo>
                    <a:pt x="204" y="83"/>
                    <a:pt x="199" y="83"/>
                    <a:pt x="199" y="96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77" y="148"/>
                    <a:pt x="277" y="148"/>
                    <a:pt x="277" y="148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83"/>
                    <a:pt x="270" y="83"/>
                    <a:pt x="267" y="83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83"/>
                    <a:pt x="312" y="83"/>
                    <a:pt x="312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2" y="83"/>
                    <a:pt x="295" y="84"/>
                    <a:pt x="295" y="96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5" y="233"/>
                    <a:pt x="301" y="236"/>
                    <a:pt x="305" y="238"/>
                  </a:cubicBezTo>
                  <a:cubicBezTo>
                    <a:pt x="312" y="238"/>
                    <a:pt x="312" y="238"/>
                    <a:pt x="312" y="238"/>
                  </a:cubicBezTo>
                  <a:cubicBezTo>
                    <a:pt x="312" y="242"/>
                    <a:pt x="312" y="242"/>
                    <a:pt x="312" y="242"/>
                  </a:cubicBezTo>
                  <a:cubicBezTo>
                    <a:pt x="261" y="242"/>
                    <a:pt x="261" y="242"/>
                    <a:pt x="261" y="242"/>
                  </a:cubicBezTo>
                  <a:cubicBezTo>
                    <a:pt x="261" y="238"/>
                    <a:pt x="261" y="238"/>
                    <a:pt x="261" y="238"/>
                  </a:cubicBezTo>
                  <a:cubicBezTo>
                    <a:pt x="261" y="238"/>
                    <a:pt x="264" y="238"/>
                    <a:pt x="267" y="238"/>
                  </a:cubicBezTo>
                  <a:cubicBezTo>
                    <a:pt x="271" y="237"/>
                    <a:pt x="277" y="230"/>
                    <a:pt x="277" y="222"/>
                  </a:cubicBezTo>
                  <a:cubicBezTo>
                    <a:pt x="277" y="158"/>
                    <a:pt x="277" y="158"/>
                    <a:pt x="277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35"/>
                    <a:pt x="206" y="238"/>
                    <a:pt x="209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6" y="242"/>
                    <a:pt x="216" y="242"/>
                    <a:pt x="216" y="242"/>
                  </a:cubicBezTo>
                  <a:cubicBezTo>
                    <a:pt x="165" y="242"/>
                    <a:pt x="165" y="242"/>
                    <a:pt x="165" y="242"/>
                  </a:cubicBezTo>
                  <a:moveTo>
                    <a:pt x="522" y="397"/>
                  </a:moveTo>
                  <a:cubicBezTo>
                    <a:pt x="519" y="404"/>
                    <a:pt x="518" y="419"/>
                    <a:pt x="509" y="419"/>
                  </a:cubicBezTo>
                  <a:cubicBezTo>
                    <a:pt x="460" y="419"/>
                    <a:pt x="460" y="419"/>
                    <a:pt x="460" y="419"/>
                  </a:cubicBezTo>
                  <a:cubicBezTo>
                    <a:pt x="455" y="419"/>
                    <a:pt x="456" y="416"/>
                    <a:pt x="456" y="408"/>
                  </a:cubicBezTo>
                  <a:cubicBezTo>
                    <a:pt x="456" y="347"/>
                    <a:pt x="456" y="347"/>
                    <a:pt x="456" y="347"/>
                  </a:cubicBezTo>
                  <a:cubicBezTo>
                    <a:pt x="503" y="346"/>
                    <a:pt x="503" y="346"/>
                    <a:pt x="503" y="346"/>
                  </a:cubicBezTo>
                  <a:cubicBezTo>
                    <a:pt x="513" y="346"/>
                    <a:pt x="512" y="357"/>
                    <a:pt x="512" y="361"/>
                  </a:cubicBezTo>
                  <a:cubicBezTo>
                    <a:pt x="512" y="363"/>
                    <a:pt x="517" y="363"/>
                    <a:pt x="517" y="361"/>
                  </a:cubicBezTo>
                  <a:cubicBezTo>
                    <a:pt x="517" y="322"/>
                    <a:pt x="517" y="322"/>
                    <a:pt x="517" y="322"/>
                  </a:cubicBezTo>
                  <a:cubicBezTo>
                    <a:pt x="517" y="319"/>
                    <a:pt x="513" y="318"/>
                    <a:pt x="513" y="321"/>
                  </a:cubicBezTo>
                  <a:cubicBezTo>
                    <a:pt x="512" y="326"/>
                    <a:pt x="512" y="336"/>
                    <a:pt x="504" y="337"/>
                  </a:cubicBezTo>
                  <a:cubicBezTo>
                    <a:pt x="456" y="337"/>
                    <a:pt x="456" y="337"/>
                    <a:pt x="456" y="337"/>
                  </a:cubicBezTo>
                  <a:cubicBezTo>
                    <a:pt x="456" y="273"/>
                    <a:pt x="456" y="273"/>
                    <a:pt x="456" y="273"/>
                  </a:cubicBezTo>
                  <a:cubicBezTo>
                    <a:pt x="501" y="273"/>
                    <a:pt x="501" y="273"/>
                    <a:pt x="501" y="273"/>
                  </a:cubicBezTo>
                  <a:cubicBezTo>
                    <a:pt x="504" y="273"/>
                    <a:pt x="516" y="273"/>
                    <a:pt x="516" y="294"/>
                  </a:cubicBezTo>
                  <a:cubicBezTo>
                    <a:pt x="522" y="294"/>
                    <a:pt x="522" y="294"/>
                    <a:pt x="522" y="294"/>
                  </a:cubicBezTo>
                  <a:cubicBezTo>
                    <a:pt x="521" y="288"/>
                    <a:pt x="522" y="269"/>
                    <a:pt x="522" y="269"/>
                  </a:cubicBezTo>
                  <a:cubicBezTo>
                    <a:pt x="522" y="267"/>
                    <a:pt x="519" y="264"/>
                    <a:pt x="515" y="264"/>
                  </a:cubicBezTo>
                  <a:cubicBezTo>
                    <a:pt x="506" y="265"/>
                    <a:pt x="469" y="265"/>
                    <a:pt x="417" y="264"/>
                  </a:cubicBezTo>
                  <a:cubicBezTo>
                    <a:pt x="413" y="264"/>
                    <a:pt x="413" y="264"/>
                    <a:pt x="413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0" y="264"/>
                    <a:pt x="299" y="265"/>
                    <a:pt x="299" y="267"/>
                  </a:cubicBezTo>
                  <a:cubicBezTo>
                    <a:pt x="299" y="289"/>
                    <a:pt x="299" y="289"/>
                    <a:pt x="299" y="289"/>
                  </a:cubicBezTo>
                  <a:cubicBezTo>
                    <a:pt x="304" y="289"/>
                    <a:pt x="304" y="289"/>
                    <a:pt x="304" y="289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304" y="281"/>
                    <a:pt x="307" y="273"/>
                    <a:pt x="314" y="273"/>
                  </a:cubicBezTo>
                  <a:cubicBezTo>
                    <a:pt x="358" y="273"/>
                    <a:pt x="358" y="273"/>
                    <a:pt x="358" y="273"/>
                  </a:cubicBezTo>
                  <a:cubicBezTo>
                    <a:pt x="358" y="343"/>
                    <a:pt x="358" y="343"/>
                    <a:pt x="358" y="343"/>
                  </a:cubicBezTo>
                  <a:cubicBezTo>
                    <a:pt x="358" y="413"/>
                    <a:pt x="358" y="413"/>
                    <a:pt x="358" y="413"/>
                  </a:cubicBezTo>
                  <a:cubicBezTo>
                    <a:pt x="357" y="416"/>
                    <a:pt x="354" y="424"/>
                    <a:pt x="347" y="424"/>
                  </a:cubicBezTo>
                  <a:cubicBezTo>
                    <a:pt x="340" y="424"/>
                    <a:pt x="339" y="424"/>
                    <a:pt x="336" y="423"/>
                  </a:cubicBezTo>
                  <a:cubicBezTo>
                    <a:pt x="332" y="421"/>
                    <a:pt x="324" y="413"/>
                    <a:pt x="322" y="406"/>
                  </a:cubicBezTo>
                  <a:cubicBezTo>
                    <a:pt x="295" y="343"/>
                    <a:pt x="295" y="343"/>
                    <a:pt x="295" y="343"/>
                  </a:cubicBezTo>
                  <a:cubicBezTo>
                    <a:pt x="260" y="258"/>
                    <a:pt x="260" y="258"/>
                    <a:pt x="260" y="258"/>
                  </a:cubicBezTo>
                  <a:cubicBezTo>
                    <a:pt x="260" y="257"/>
                    <a:pt x="258" y="256"/>
                    <a:pt x="257" y="258"/>
                  </a:cubicBezTo>
                  <a:cubicBezTo>
                    <a:pt x="214" y="343"/>
                    <a:pt x="214" y="343"/>
                    <a:pt x="214" y="343"/>
                  </a:cubicBezTo>
                  <a:cubicBezTo>
                    <a:pt x="179" y="413"/>
                    <a:pt x="179" y="413"/>
                    <a:pt x="179" y="413"/>
                  </a:cubicBezTo>
                  <a:cubicBezTo>
                    <a:pt x="177" y="416"/>
                    <a:pt x="172" y="422"/>
                    <a:pt x="167" y="422"/>
                  </a:cubicBezTo>
                  <a:cubicBezTo>
                    <a:pt x="163" y="422"/>
                    <a:pt x="159" y="418"/>
                    <a:pt x="159" y="411"/>
                  </a:cubicBezTo>
                  <a:cubicBezTo>
                    <a:pt x="158" y="403"/>
                    <a:pt x="158" y="398"/>
                    <a:pt x="158" y="398"/>
                  </a:cubicBezTo>
                  <a:cubicBezTo>
                    <a:pt x="158" y="343"/>
                    <a:pt x="158" y="343"/>
                    <a:pt x="158" y="343"/>
                  </a:cubicBezTo>
                  <a:cubicBezTo>
                    <a:pt x="158" y="277"/>
                    <a:pt x="158" y="277"/>
                    <a:pt x="158" y="277"/>
                  </a:cubicBezTo>
                  <a:cubicBezTo>
                    <a:pt x="158" y="275"/>
                    <a:pt x="158" y="273"/>
                    <a:pt x="161" y="273"/>
                  </a:cubicBezTo>
                  <a:cubicBezTo>
                    <a:pt x="203" y="273"/>
                    <a:pt x="203" y="273"/>
                    <a:pt x="203" y="273"/>
                  </a:cubicBezTo>
                  <a:cubicBezTo>
                    <a:pt x="207" y="274"/>
                    <a:pt x="215" y="276"/>
                    <a:pt x="215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8" y="265"/>
                    <a:pt x="216" y="265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67" y="265"/>
                    <a:pt x="53" y="264"/>
                    <a:pt x="40" y="271"/>
                  </a:cubicBezTo>
                  <a:cubicBezTo>
                    <a:pt x="4" y="293"/>
                    <a:pt x="13" y="328"/>
                    <a:pt x="24" y="340"/>
                  </a:cubicBezTo>
                  <a:cubicBezTo>
                    <a:pt x="25" y="341"/>
                    <a:pt x="26" y="342"/>
                    <a:pt x="27" y="343"/>
                  </a:cubicBezTo>
                  <a:cubicBezTo>
                    <a:pt x="36" y="349"/>
                    <a:pt x="51" y="353"/>
                    <a:pt x="59" y="355"/>
                  </a:cubicBezTo>
                  <a:cubicBezTo>
                    <a:pt x="68" y="357"/>
                    <a:pt x="83" y="359"/>
                    <a:pt x="93" y="369"/>
                  </a:cubicBezTo>
                  <a:cubicBezTo>
                    <a:pt x="105" y="381"/>
                    <a:pt x="100" y="404"/>
                    <a:pt x="89" y="415"/>
                  </a:cubicBezTo>
                  <a:cubicBezTo>
                    <a:pt x="72" y="431"/>
                    <a:pt x="44" y="433"/>
                    <a:pt x="28" y="415"/>
                  </a:cubicBezTo>
                  <a:cubicBezTo>
                    <a:pt x="24" y="410"/>
                    <a:pt x="24" y="409"/>
                    <a:pt x="23" y="407"/>
                  </a:cubicBezTo>
                  <a:cubicBezTo>
                    <a:pt x="23" y="406"/>
                    <a:pt x="21" y="398"/>
                    <a:pt x="21" y="392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427"/>
                    <a:pt x="16" y="427"/>
                    <a:pt x="16" y="427"/>
                  </a:cubicBezTo>
                  <a:cubicBezTo>
                    <a:pt x="41" y="438"/>
                    <a:pt x="73" y="440"/>
                    <a:pt x="93" y="424"/>
                  </a:cubicBezTo>
                  <a:cubicBezTo>
                    <a:pt x="109" y="410"/>
                    <a:pt x="117" y="400"/>
                    <a:pt x="117" y="377"/>
                  </a:cubicBezTo>
                  <a:cubicBezTo>
                    <a:pt x="117" y="377"/>
                    <a:pt x="116" y="351"/>
                    <a:pt x="86" y="343"/>
                  </a:cubicBezTo>
                  <a:cubicBezTo>
                    <a:pt x="60" y="336"/>
                    <a:pt x="42" y="333"/>
                    <a:pt x="35" y="323"/>
                  </a:cubicBezTo>
                  <a:cubicBezTo>
                    <a:pt x="31" y="317"/>
                    <a:pt x="24" y="291"/>
                    <a:pt x="43" y="279"/>
                  </a:cubicBezTo>
                  <a:cubicBezTo>
                    <a:pt x="50" y="276"/>
                    <a:pt x="55" y="273"/>
                    <a:pt x="69" y="273"/>
                  </a:cubicBezTo>
                  <a:cubicBezTo>
                    <a:pt x="137" y="273"/>
                    <a:pt x="137" y="273"/>
                    <a:pt x="137" y="273"/>
                  </a:cubicBezTo>
                  <a:cubicBezTo>
                    <a:pt x="139" y="273"/>
                    <a:pt x="139" y="275"/>
                    <a:pt x="139" y="277"/>
                  </a:cubicBezTo>
                  <a:cubicBezTo>
                    <a:pt x="139" y="343"/>
                    <a:pt x="139" y="343"/>
                    <a:pt x="139" y="343"/>
                  </a:cubicBezTo>
                  <a:cubicBezTo>
                    <a:pt x="139" y="398"/>
                    <a:pt x="139" y="398"/>
                    <a:pt x="139" y="398"/>
                  </a:cubicBezTo>
                  <a:cubicBezTo>
                    <a:pt x="139" y="401"/>
                    <a:pt x="138" y="409"/>
                    <a:pt x="138" y="411"/>
                  </a:cubicBezTo>
                  <a:cubicBezTo>
                    <a:pt x="138" y="414"/>
                    <a:pt x="139" y="421"/>
                    <a:pt x="133" y="422"/>
                  </a:cubicBezTo>
                  <a:cubicBezTo>
                    <a:pt x="127" y="423"/>
                    <a:pt x="121" y="423"/>
                    <a:pt x="121" y="423"/>
                  </a:cubicBezTo>
                  <a:cubicBezTo>
                    <a:pt x="121" y="427"/>
                    <a:pt x="121" y="427"/>
                    <a:pt x="121" y="427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6" y="423"/>
                    <a:pt x="206" y="423"/>
                    <a:pt x="206" y="423"/>
                  </a:cubicBezTo>
                  <a:cubicBezTo>
                    <a:pt x="202" y="423"/>
                    <a:pt x="189" y="419"/>
                    <a:pt x="196" y="404"/>
                  </a:cubicBezTo>
                  <a:cubicBezTo>
                    <a:pt x="196" y="404"/>
                    <a:pt x="217" y="361"/>
                    <a:pt x="218" y="358"/>
                  </a:cubicBezTo>
                  <a:cubicBezTo>
                    <a:pt x="220" y="356"/>
                    <a:pt x="220" y="355"/>
                    <a:pt x="223" y="355"/>
                  </a:cubicBezTo>
                  <a:cubicBezTo>
                    <a:pt x="234" y="355"/>
                    <a:pt x="234" y="355"/>
                    <a:pt x="234" y="355"/>
                  </a:cubicBezTo>
                  <a:cubicBezTo>
                    <a:pt x="278" y="355"/>
                    <a:pt x="278" y="355"/>
                    <a:pt x="278" y="355"/>
                  </a:cubicBezTo>
                  <a:cubicBezTo>
                    <a:pt x="280" y="355"/>
                    <a:pt x="281" y="356"/>
                    <a:pt x="282" y="358"/>
                  </a:cubicBezTo>
                  <a:cubicBezTo>
                    <a:pt x="303" y="410"/>
                    <a:pt x="303" y="410"/>
                    <a:pt x="303" y="410"/>
                  </a:cubicBezTo>
                  <a:cubicBezTo>
                    <a:pt x="305" y="414"/>
                    <a:pt x="303" y="423"/>
                    <a:pt x="298" y="423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396" y="427"/>
                    <a:pt x="396" y="427"/>
                    <a:pt x="396" y="427"/>
                  </a:cubicBezTo>
                  <a:cubicBezTo>
                    <a:pt x="396" y="423"/>
                    <a:pt x="396" y="423"/>
                    <a:pt x="396" y="423"/>
                  </a:cubicBezTo>
                  <a:cubicBezTo>
                    <a:pt x="391" y="423"/>
                    <a:pt x="391" y="423"/>
                    <a:pt x="391" y="423"/>
                  </a:cubicBezTo>
                  <a:cubicBezTo>
                    <a:pt x="388" y="423"/>
                    <a:pt x="376" y="421"/>
                    <a:pt x="376" y="408"/>
                  </a:cubicBezTo>
                  <a:cubicBezTo>
                    <a:pt x="376" y="343"/>
                    <a:pt x="376" y="343"/>
                    <a:pt x="376" y="343"/>
                  </a:cubicBezTo>
                  <a:cubicBezTo>
                    <a:pt x="376" y="273"/>
                    <a:pt x="376" y="273"/>
                    <a:pt x="376" y="273"/>
                  </a:cubicBezTo>
                  <a:cubicBezTo>
                    <a:pt x="420" y="273"/>
                    <a:pt x="420" y="273"/>
                    <a:pt x="420" y="273"/>
                  </a:cubicBezTo>
                  <a:cubicBezTo>
                    <a:pt x="439" y="273"/>
                    <a:pt x="438" y="280"/>
                    <a:pt x="439" y="290"/>
                  </a:cubicBezTo>
                  <a:cubicBezTo>
                    <a:pt x="439" y="406"/>
                    <a:pt x="439" y="406"/>
                    <a:pt x="439" y="406"/>
                  </a:cubicBezTo>
                  <a:cubicBezTo>
                    <a:pt x="439" y="415"/>
                    <a:pt x="436" y="418"/>
                    <a:pt x="433" y="421"/>
                  </a:cubicBezTo>
                  <a:cubicBezTo>
                    <a:pt x="430" y="423"/>
                    <a:pt x="425" y="424"/>
                    <a:pt x="420" y="424"/>
                  </a:cubicBezTo>
                  <a:cubicBezTo>
                    <a:pt x="420" y="428"/>
                    <a:pt x="420" y="428"/>
                    <a:pt x="420" y="428"/>
                  </a:cubicBezTo>
                  <a:cubicBezTo>
                    <a:pt x="449" y="427"/>
                    <a:pt x="449" y="427"/>
                    <a:pt x="449" y="427"/>
                  </a:cubicBezTo>
                  <a:cubicBezTo>
                    <a:pt x="519" y="427"/>
                    <a:pt x="519" y="427"/>
                    <a:pt x="519" y="427"/>
                  </a:cubicBezTo>
                  <a:cubicBezTo>
                    <a:pt x="523" y="427"/>
                    <a:pt x="524" y="424"/>
                    <a:pt x="524" y="422"/>
                  </a:cubicBezTo>
                  <a:cubicBezTo>
                    <a:pt x="525" y="419"/>
                    <a:pt x="527" y="401"/>
                    <a:pt x="528" y="397"/>
                  </a:cubicBezTo>
                  <a:cubicBezTo>
                    <a:pt x="528" y="395"/>
                    <a:pt x="523" y="394"/>
                    <a:pt x="522" y="397"/>
                  </a:cubicBezTo>
                  <a:close/>
                  <a:moveTo>
                    <a:pt x="274" y="345"/>
                  </a:moveTo>
                  <a:cubicBezTo>
                    <a:pt x="236" y="345"/>
                    <a:pt x="236" y="345"/>
                    <a:pt x="236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6" y="345"/>
                    <a:pt x="225" y="345"/>
                    <a:pt x="226" y="343"/>
                  </a:cubicBezTo>
                  <a:cubicBezTo>
                    <a:pt x="252" y="289"/>
                    <a:pt x="252" y="289"/>
                    <a:pt x="252" y="289"/>
                  </a:cubicBezTo>
                  <a:cubicBezTo>
                    <a:pt x="275" y="341"/>
                    <a:pt x="275" y="341"/>
                    <a:pt x="275" y="341"/>
                  </a:cubicBezTo>
                  <a:cubicBezTo>
                    <a:pt x="276" y="345"/>
                    <a:pt x="275" y="345"/>
                    <a:pt x="274" y="345"/>
                  </a:cubicBezTo>
                  <a:close/>
                  <a:moveTo>
                    <a:pt x="451" y="77"/>
                  </a:moveTo>
                  <a:cubicBezTo>
                    <a:pt x="405" y="77"/>
                    <a:pt x="367" y="115"/>
                    <a:pt x="367" y="161"/>
                  </a:cubicBezTo>
                  <a:cubicBezTo>
                    <a:pt x="367" y="207"/>
                    <a:pt x="405" y="245"/>
                    <a:pt x="451" y="245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99" y="243"/>
                    <a:pt x="535" y="207"/>
                    <a:pt x="535" y="161"/>
                  </a:cubicBezTo>
                  <a:cubicBezTo>
                    <a:pt x="535" y="115"/>
                    <a:pt x="498" y="77"/>
                    <a:pt x="451" y="77"/>
                  </a:cubicBezTo>
                  <a:close/>
                  <a:moveTo>
                    <a:pt x="471" y="232"/>
                  </a:moveTo>
                  <a:cubicBezTo>
                    <a:pt x="466" y="233"/>
                    <a:pt x="461" y="233"/>
                    <a:pt x="457" y="233"/>
                  </a:cubicBezTo>
                  <a:cubicBezTo>
                    <a:pt x="414" y="230"/>
                    <a:pt x="395" y="190"/>
                    <a:pt x="391" y="171"/>
                  </a:cubicBezTo>
                  <a:cubicBezTo>
                    <a:pt x="383" y="138"/>
                    <a:pt x="401" y="97"/>
                    <a:pt x="431" y="89"/>
                  </a:cubicBezTo>
                  <a:cubicBezTo>
                    <a:pt x="465" y="80"/>
                    <a:pt x="501" y="105"/>
                    <a:pt x="512" y="145"/>
                  </a:cubicBezTo>
                  <a:cubicBezTo>
                    <a:pt x="524" y="190"/>
                    <a:pt x="501" y="228"/>
                    <a:pt x="471" y="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gray">
            <a:xfrm>
              <a:off x="1452563" y="1881188"/>
              <a:ext cx="147637" cy="200025"/>
            </a:xfrm>
            <a:custGeom>
              <a:avLst/>
              <a:gdLst/>
              <a:ahLst/>
              <a:cxnLst>
                <a:cxn ang="0">
                  <a:pos x="4" y="57"/>
                </a:cxn>
                <a:cxn ang="0">
                  <a:pos x="54" y="3"/>
                </a:cxn>
                <a:cxn ang="0">
                  <a:pos x="88" y="69"/>
                </a:cxn>
                <a:cxn ang="0">
                  <a:pos x="38" y="122"/>
                </a:cxn>
                <a:cxn ang="0">
                  <a:pos x="4" y="57"/>
                </a:cxn>
              </a:cxnLst>
              <a:rect l="0" t="0" r="r" b="b"/>
              <a:pathLst>
                <a:path w="92" h="125">
                  <a:moveTo>
                    <a:pt x="4" y="57"/>
                  </a:moveTo>
                  <a:cubicBezTo>
                    <a:pt x="9" y="24"/>
                    <a:pt x="31" y="0"/>
                    <a:pt x="54" y="3"/>
                  </a:cubicBezTo>
                  <a:cubicBezTo>
                    <a:pt x="77" y="7"/>
                    <a:pt x="92" y="36"/>
                    <a:pt x="88" y="69"/>
                  </a:cubicBezTo>
                  <a:cubicBezTo>
                    <a:pt x="83" y="102"/>
                    <a:pt x="61" y="125"/>
                    <a:pt x="38" y="122"/>
                  </a:cubicBezTo>
                  <a:cubicBezTo>
                    <a:pt x="15" y="119"/>
                    <a:pt x="0" y="90"/>
                    <a:pt x="4" y="57"/>
                  </a:cubicBezTo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1"/>
            <p:cNvSpPr>
              <a:spLocks noEditPoints="1"/>
            </p:cNvSpPr>
            <p:nvPr/>
          </p:nvSpPr>
          <p:spPr bwMode="gray">
            <a:xfrm>
              <a:off x="2824163" y="2162176"/>
              <a:ext cx="1782762" cy="909638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175" y="372"/>
                </a:cxn>
                <a:cxn ang="0">
                  <a:pos x="112" y="538"/>
                </a:cxn>
                <a:cxn ang="0">
                  <a:pos x="324" y="461"/>
                </a:cxn>
                <a:cxn ang="0">
                  <a:pos x="324" y="461"/>
                </a:cxn>
                <a:cxn ang="0">
                  <a:pos x="291" y="541"/>
                </a:cxn>
                <a:cxn ang="0">
                  <a:pos x="288" y="567"/>
                </a:cxn>
                <a:cxn ang="0">
                  <a:pos x="355" y="477"/>
                </a:cxn>
                <a:cxn ang="0">
                  <a:pos x="526" y="443"/>
                </a:cxn>
                <a:cxn ang="0">
                  <a:pos x="415" y="398"/>
                </a:cxn>
                <a:cxn ang="0">
                  <a:pos x="422" y="564"/>
                </a:cxn>
                <a:cxn ang="0">
                  <a:pos x="495" y="450"/>
                </a:cxn>
                <a:cxn ang="0">
                  <a:pos x="646" y="538"/>
                </a:cxn>
                <a:cxn ang="0">
                  <a:pos x="609" y="424"/>
                </a:cxn>
                <a:cxn ang="0">
                  <a:pos x="609" y="398"/>
                </a:cxn>
                <a:cxn ang="0">
                  <a:pos x="579" y="398"/>
                </a:cxn>
                <a:cxn ang="0">
                  <a:pos x="579" y="424"/>
                </a:cxn>
                <a:cxn ang="0">
                  <a:pos x="650" y="564"/>
                </a:cxn>
                <a:cxn ang="0">
                  <a:pos x="706" y="461"/>
                </a:cxn>
                <a:cxn ang="0">
                  <a:pos x="705" y="484"/>
                </a:cxn>
                <a:cxn ang="0">
                  <a:pos x="817" y="545"/>
                </a:cxn>
                <a:cxn ang="0">
                  <a:pos x="747" y="394"/>
                </a:cxn>
                <a:cxn ang="0">
                  <a:pos x="946" y="424"/>
                </a:cxn>
                <a:cxn ang="0">
                  <a:pos x="878" y="398"/>
                </a:cxn>
                <a:cxn ang="0">
                  <a:pos x="884" y="564"/>
                </a:cxn>
                <a:cxn ang="0">
                  <a:pos x="272" y="251"/>
                </a:cxn>
                <a:cxn ang="0">
                  <a:pos x="138" y="208"/>
                </a:cxn>
                <a:cxn ang="0">
                  <a:pos x="4" y="251"/>
                </a:cxn>
                <a:cxn ang="0">
                  <a:pos x="125" y="253"/>
                </a:cxn>
                <a:cxn ang="0">
                  <a:pos x="240" y="251"/>
                </a:cxn>
                <a:cxn ang="0">
                  <a:pos x="338" y="148"/>
                </a:cxn>
                <a:cxn ang="0">
                  <a:pos x="337" y="172"/>
                </a:cxn>
                <a:cxn ang="0">
                  <a:pos x="449" y="233"/>
                </a:cxn>
                <a:cxn ang="0">
                  <a:pos x="379" y="82"/>
                </a:cxn>
                <a:cxn ang="0">
                  <a:pos x="593" y="119"/>
                </a:cxn>
                <a:cxn ang="0">
                  <a:pos x="546" y="227"/>
                </a:cxn>
                <a:cxn ang="0">
                  <a:pos x="595" y="227"/>
                </a:cxn>
                <a:cxn ang="0">
                  <a:pos x="551" y="83"/>
                </a:cxn>
                <a:cxn ang="0">
                  <a:pos x="624" y="0"/>
                </a:cxn>
                <a:cxn ang="0">
                  <a:pos x="671" y="251"/>
                </a:cxn>
                <a:cxn ang="0">
                  <a:pos x="702" y="251"/>
                </a:cxn>
                <a:cxn ang="0">
                  <a:pos x="687" y="13"/>
                </a:cxn>
                <a:cxn ang="0">
                  <a:pos x="875" y="237"/>
                </a:cxn>
                <a:cxn ang="0">
                  <a:pos x="772" y="168"/>
                </a:cxn>
                <a:cxn ang="0">
                  <a:pos x="873" y="97"/>
                </a:cxn>
                <a:cxn ang="0">
                  <a:pos x="818" y="255"/>
                </a:cxn>
                <a:cxn ang="0">
                  <a:pos x="930" y="207"/>
                </a:cxn>
                <a:cxn ang="0">
                  <a:pos x="1010" y="251"/>
                </a:cxn>
                <a:cxn ang="0">
                  <a:pos x="900" y="209"/>
                </a:cxn>
                <a:cxn ang="0">
                  <a:pos x="973" y="108"/>
                </a:cxn>
                <a:cxn ang="0">
                  <a:pos x="976" y="82"/>
                </a:cxn>
                <a:cxn ang="0">
                  <a:pos x="1010" y="251"/>
                </a:cxn>
                <a:cxn ang="0">
                  <a:pos x="1082" y="5"/>
                </a:cxn>
              </a:cxnLst>
              <a:rect l="0" t="0" r="r" b="b"/>
              <a:pathLst>
                <a:path w="1113" h="568">
                  <a:moveTo>
                    <a:pt x="184" y="545"/>
                  </a:moveTo>
                  <a:cubicBezTo>
                    <a:pt x="166" y="558"/>
                    <a:pt x="139" y="568"/>
                    <a:pt x="111" y="568"/>
                  </a:cubicBezTo>
                  <a:cubicBezTo>
                    <a:pt x="44" y="568"/>
                    <a:pt x="0" y="518"/>
                    <a:pt x="0" y="444"/>
                  </a:cubicBezTo>
                  <a:cubicBezTo>
                    <a:pt x="0" y="369"/>
                    <a:pt x="44" y="319"/>
                    <a:pt x="112" y="319"/>
                  </a:cubicBezTo>
                  <a:cubicBezTo>
                    <a:pt x="140" y="319"/>
                    <a:pt x="162" y="326"/>
                    <a:pt x="180" y="339"/>
                  </a:cubicBezTo>
                  <a:cubicBezTo>
                    <a:pt x="175" y="372"/>
                    <a:pt x="175" y="372"/>
                    <a:pt x="175" y="372"/>
                  </a:cubicBezTo>
                  <a:cubicBezTo>
                    <a:pt x="158" y="359"/>
                    <a:pt x="137" y="349"/>
                    <a:pt x="112" y="349"/>
                  </a:cubicBezTo>
                  <a:cubicBezTo>
                    <a:pt x="63" y="349"/>
                    <a:pt x="34" y="386"/>
                    <a:pt x="34" y="443"/>
                  </a:cubicBezTo>
                  <a:cubicBezTo>
                    <a:pt x="34" y="501"/>
                    <a:pt x="63" y="538"/>
                    <a:pt x="112" y="538"/>
                  </a:cubicBezTo>
                  <a:cubicBezTo>
                    <a:pt x="137" y="538"/>
                    <a:pt x="160" y="528"/>
                    <a:pt x="179" y="514"/>
                  </a:cubicBezTo>
                  <a:cubicBezTo>
                    <a:pt x="184" y="545"/>
                    <a:pt x="184" y="545"/>
                    <a:pt x="184" y="545"/>
                  </a:cubicBezTo>
                  <a:moveTo>
                    <a:pt x="324" y="461"/>
                  </a:moveTo>
                  <a:cubicBezTo>
                    <a:pt x="320" y="434"/>
                    <a:pt x="308" y="418"/>
                    <a:pt x="284" y="418"/>
                  </a:cubicBezTo>
                  <a:cubicBezTo>
                    <a:pt x="265" y="418"/>
                    <a:pt x="248" y="432"/>
                    <a:pt x="244" y="461"/>
                  </a:cubicBezTo>
                  <a:cubicBezTo>
                    <a:pt x="324" y="461"/>
                    <a:pt x="324" y="461"/>
                    <a:pt x="324" y="461"/>
                  </a:cubicBezTo>
                  <a:moveTo>
                    <a:pt x="355" y="484"/>
                  </a:moveTo>
                  <a:cubicBezTo>
                    <a:pt x="242" y="484"/>
                    <a:pt x="242" y="484"/>
                    <a:pt x="242" y="484"/>
                  </a:cubicBezTo>
                  <a:cubicBezTo>
                    <a:pt x="243" y="522"/>
                    <a:pt x="262" y="541"/>
                    <a:pt x="291" y="541"/>
                  </a:cubicBezTo>
                  <a:cubicBezTo>
                    <a:pt x="315" y="541"/>
                    <a:pt x="332" y="531"/>
                    <a:pt x="350" y="517"/>
                  </a:cubicBezTo>
                  <a:cubicBezTo>
                    <a:pt x="355" y="545"/>
                    <a:pt x="355" y="545"/>
                    <a:pt x="355" y="545"/>
                  </a:cubicBezTo>
                  <a:cubicBezTo>
                    <a:pt x="337" y="559"/>
                    <a:pt x="316" y="567"/>
                    <a:pt x="288" y="567"/>
                  </a:cubicBezTo>
                  <a:cubicBezTo>
                    <a:pt x="245" y="567"/>
                    <a:pt x="211" y="541"/>
                    <a:pt x="211" y="480"/>
                  </a:cubicBezTo>
                  <a:cubicBezTo>
                    <a:pt x="211" y="427"/>
                    <a:pt x="242" y="394"/>
                    <a:pt x="284" y="394"/>
                  </a:cubicBezTo>
                  <a:cubicBezTo>
                    <a:pt x="333" y="394"/>
                    <a:pt x="355" y="431"/>
                    <a:pt x="355" y="477"/>
                  </a:cubicBezTo>
                  <a:cubicBezTo>
                    <a:pt x="355" y="479"/>
                    <a:pt x="355" y="482"/>
                    <a:pt x="355" y="484"/>
                  </a:cubicBezTo>
                  <a:close/>
                  <a:moveTo>
                    <a:pt x="526" y="564"/>
                  </a:moveTo>
                  <a:cubicBezTo>
                    <a:pt x="526" y="443"/>
                    <a:pt x="526" y="443"/>
                    <a:pt x="526" y="443"/>
                  </a:cubicBezTo>
                  <a:cubicBezTo>
                    <a:pt x="526" y="413"/>
                    <a:pt x="509" y="394"/>
                    <a:pt x="478" y="394"/>
                  </a:cubicBezTo>
                  <a:cubicBezTo>
                    <a:pt x="454" y="394"/>
                    <a:pt x="435" y="407"/>
                    <a:pt x="419" y="422"/>
                  </a:cubicBezTo>
                  <a:cubicBezTo>
                    <a:pt x="415" y="398"/>
                    <a:pt x="415" y="398"/>
                    <a:pt x="415" y="398"/>
                  </a:cubicBezTo>
                  <a:cubicBezTo>
                    <a:pt x="391" y="398"/>
                    <a:pt x="391" y="398"/>
                    <a:pt x="391" y="398"/>
                  </a:cubicBezTo>
                  <a:cubicBezTo>
                    <a:pt x="391" y="564"/>
                    <a:pt x="391" y="564"/>
                    <a:pt x="391" y="564"/>
                  </a:cubicBezTo>
                  <a:cubicBezTo>
                    <a:pt x="422" y="564"/>
                    <a:pt x="422" y="564"/>
                    <a:pt x="422" y="564"/>
                  </a:cubicBezTo>
                  <a:cubicBezTo>
                    <a:pt x="422" y="449"/>
                    <a:pt x="422" y="449"/>
                    <a:pt x="422" y="449"/>
                  </a:cubicBezTo>
                  <a:cubicBezTo>
                    <a:pt x="437" y="433"/>
                    <a:pt x="453" y="422"/>
                    <a:pt x="470" y="422"/>
                  </a:cubicBezTo>
                  <a:cubicBezTo>
                    <a:pt x="488" y="422"/>
                    <a:pt x="495" y="433"/>
                    <a:pt x="495" y="450"/>
                  </a:cubicBezTo>
                  <a:cubicBezTo>
                    <a:pt x="495" y="564"/>
                    <a:pt x="495" y="564"/>
                    <a:pt x="495" y="564"/>
                  </a:cubicBezTo>
                  <a:moveTo>
                    <a:pt x="650" y="564"/>
                  </a:moveTo>
                  <a:cubicBezTo>
                    <a:pt x="646" y="538"/>
                    <a:pt x="646" y="538"/>
                    <a:pt x="646" y="538"/>
                  </a:cubicBezTo>
                  <a:cubicBezTo>
                    <a:pt x="642" y="538"/>
                    <a:pt x="637" y="539"/>
                    <a:pt x="632" y="539"/>
                  </a:cubicBezTo>
                  <a:cubicBezTo>
                    <a:pt x="614" y="539"/>
                    <a:pt x="609" y="530"/>
                    <a:pt x="609" y="517"/>
                  </a:cubicBezTo>
                  <a:cubicBezTo>
                    <a:pt x="609" y="424"/>
                    <a:pt x="609" y="424"/>
                    <a:pt x="609" y="424"/>
                  </a:cubicBezTo>
                  <a:cubicBezTo>
                    <a:pt x="649" y="424"/>
                    <a:pt x="649" y="424"/>
                    <a:pt x="649" y="424"/>
                  </a:cubicBezTo>
                  <a:cubicBezTo>
                    <a:pt x="645" y="398"/>
                    <a:pt x="645" y="398"/>
                    <a:pt x="645" y="398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609" y="338"/>
                    <a:pt x="609" y="338"/>
                    <a:pt x="609" y="338"/>
                  </a:cubicBezTo>
                  <a:cubicBezTo>
                    <a:pt x="579" y="342"/>
                    <a:pt x="579" y="342"/>
                    <a:pt x="579" y="342"/>
                  </a:cubicBezTo>
                  <a:cubicBezTo>
                    <a:pt x="579" y="398"/>
                    <a:pt x="579" y="398"/>
                    <a:pt x="579" y="398"/>
                  </a:cubicBezTo>
                  <a:cubicBezTo>
                    <a:pt x="554" y="398"/>
                    <a:pt x="554" y="398"/>
                    <a:pt x="554" y="398"/>
                  </a:cubicBezTo>
                  <a:cubicBezTo>
                    <a:pt x="554" y="424"/>
                    <a:pt x="554" y="424"/>
                    <a:pt x="554" y="424"/>
                  </a:cubicBezTo>
                  <a:cubicBezTo>
                    <a:pt x="579" y="424"/>
                    <a:pt x="579" y="424"/>
                    <a:pt x="579" y="424"/>
                  </a:cubicBezTo>
                  <a:cubicBezTo>
                    <a:pt x="579" y="522"/>
                    <a:pt x="579" y="522"/>
                    <a:pt x="579" y="522"/>
                  </a:cubicBezTo>
                  <a:cubicBezTo>
                    <a:pt x="579" y="556"/>
                    <a:pt x="598" y="566"/>
                    <a:pt x="627" y="566"/>
                  </a:cubicBezTo>
                  <a:cubicBezTo>
                    <a:pt x="638" y="566"/>
                    <a:pt x="645" y="565"/>
                    <a:pt x="650" y="564"/>
                  </a:cubicBezTo>
                  <a:moveTo>
                    <a:pt x="786" y="461"/>
                  </a:moveTo>
                  <a:cubicBezTo>
                    <a:pt x="782" y="434"/>
                    <a:pt x="770" y="418"/>
                    <a:pt x="746" y="418"/>
                  </a:cubicBezTo>
                  <a:cubicBezTo>
                    <a:pt x="727" y="418"/>
                    <a:pt x="711" y="432"/>
                    <a:pt x="706" y="461"/>
                  </a:cubicBezTo>
                  <a:cubicBezTo>
                    <a:pt x="786" y="461"/>
                    <a:pt x="786" y="461"/>
                    <a:pt x="786" y="461"/>
                  </a:cubicBezTo>
                  <a:moveTo>
                    <a:pt x="817" y="484"/>
                  </a:moveTo>
                  <a:cubicBezTo>
                    <a:pt x="705" y="484"/>
                    <a:pt x="705" y="484"/>
                    <a:pt x="705" y="484"/>
                  </a:cubicBezTo>
                  <a:cubicBezTo>
                    <a:pt x="706" y="522"/>
                    <a:pt x="724" y="541"/>
                    <a:pt x="753" y="541"/>
                  </a:cubicBezTo>
                  <a:cubicBezTo>
                    <a:pt x="777" y="541"/>
                    <a:pt x="794" y="531"/>
                    <a:pt x="813" y="517"/>
                  </a:cubicBezTo>
                  <a:cubicBezTo>
                    <a:pt x="817" y="545"/>
                    <a:pt x="817" y="545"/>
                    <a:pt x="817" y="545"/>
                  </a:cubicBezTo>
                  <a:cubicBezTo>
                    <a:pt x="799" y="559"/>
                    <a:pt x="778" y="567"/>
                    <a:pt x="751" y="567"/>
                  </a:cubicBezTo>
                  <a:cubicBezTo>
                    <a:pt x="707" y="567"/>
                    <a:pt x="674" y="541"/>
                    <a:pt x="674" y="480"/>
                  </a:cubicBezTo>
                  <a:cubicBezTo>
                    <a:pt x="674" y="427"/>
                    <a:pt x="705" y="394"/>
                    <a:pt x="747" y="394"/>
                  </a:cubicBezTo>
                  <a:cubicBezTo>
                    <a:pt x="795" y="394"/>
                    <a:pt x="817" y="431"/>
                    <a:pt x="817" y="477"/>
                  </a:cubicBezTo>
                  <a:cubicBezTo>
                    <a:pt x="817" y="479"/>
                    <a:pt x="817" y="482"/>
                    <a:pt x="817" y="484"/>
                  </a:cubicBezTo>
                  <a:close/>
                  <a:moveTo>
                    <a:pt x="946" y="424"/>
                  </a:moveTo>
                  <a:cubicBezTo>
                    <a:pt x="941" y="394"/>
                    <a:pt x="941" y="394"/>
                    <a:pt x="941" y="394"/>
                  </a:cubicBezTo>
                  <a:cubicBezTo>
                    <a:pt x="914" y="395"/>
                    <a:pt x="895" y="412"/>
                    <a:pt x="883" y="431"/>
                  </a:cubicBezTo>
                  <a:cubicBezTo>
                    <a:pt x="878" y="398"/>
                    <a:pt x="878" y="398"/>
                    <a:pt x="878" y="398"/>
                  </a:cubicBezTo>
                  <a:cubicBezTo>
                    <a:pt x="853" y="398"/>
                    <a:pt x="853" y="398"/>
                    <a:pt x="853" y="398"/>
                  </a:cubicBezTo>
                  <a:cubicBezTo>
                    <a:pt x="853" y="564"/>
                    <a:pt x="853" y="564"/>
                    <a:pt x="853" y="564"/>
                  </a:cubicBezTo>
                  <a:cubicBezTo>
                    <a:pt x="884" y="564"/>
                    <a:pt x="884" y="564"/>
                    <a:pt x="884" y="564"/>
                  </a:cubicBezTo>
                  <a:cubicBezTo>
                    <a:pt x="884" y="465"/>
                    <a:pt x="884" y="465"/>
                    <a:pt x="884" y="465"/>
                  </a:cubicBezTo>
                  <a:cubicBezTo>
                    <a:pt x="895" y="443"/>
                    <a:pt x="919" y="425"/>
                    <a:pt x="946" y="424"/>
                  </a:cubicBezTo>
                  <a:moveTo>
                    <a:pt x="272" y="251"/>
                  </a:moveTo>
                  <a:cubicBezTo>
                    <a:pt x="253" y="11"/>
                    <a:pt x="253" y="11"/>
                    <a:pt x="253" y="11"/>
                  </a:cubicBezTo>
                  <a:cubicBezTo>
                    <a:pt x="213" y="11"/>
                    <a:pt x="213" y="11"/>
                    <a:pt x="213" y="11"/>
                  </a:cubicBezTo>
                  <a:cubicBezTo>
                    <a:pt x="138" y="208"/>
                    <a:pt x="138" y="208"/>
                    <a:pt x="138" y="208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4" y="251"/>
                    <a:pt x="4" y="251"/>
                    <a:pt x="4" y="251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125" y="253"/>
                    <a:pt x="125" y="253"/>
                    <a:pt x="125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40" y="251"/>
                    <a:pt x="240" y="251"/>
                    <a:pt x="240" y="251"/>
                  </a:cubicBezTo>
                  <a:moveTo>
                    <a:pt x="418" y="148"/>
                  </a:moveTo>
                  <a:cubicBezTo>
                    <a:pt x="414" y="122"/>
                    <a:pt x="403" y="106"/>
                    <a:pt x="379" y="106"/>
                  </a:cubicBezTo>
                  <a:cubicBezTo>
                    <a:pt x="359" y="106"/>
                    <a:pt x="343" y="120"/>
                    <a:pt x="338" y="148"/>
                  </a:cubicBezTo>
                  <a:cubicBezTo>
                    <a:pt x="418" y="148"/>
                    <a:pt x="418" y="148"/>
                    <a:pt x="418" y="148"/>
                  </a:cubicBezTo>
                  <a:moveTo>
                    <a:pt x="450" y="172"/>
                  </a:moveTo>
                  <a:cubicBezTo>
                    <a:pt x="337" y="172"/>
                    <a:pt x="337" y="172"/>
                    <a:pt x="337" y="172"/>
                  </a:cubicBezTo>
                  <a:cubicBezTo>
                    <a:pt x="338" y="210"/>
                    <a:pt x="356" y="229"/>
                    <a:pt x="385" y="229"/>
                  </a:cubicBezTo>
                  <a:cubicBezTo>
                    <a:pt x="409" y="229"/>
                    <a:pt x="427" y="219"/>
                    <a:pt x="445" y="205"/>
                  </a:cubicBezTo>
                  <a:cubicBezTo>
                    <a:pt x="449" y="233"/>
                    <a:pt x="449" y="233"/>
                    <a:pt x="449" y="233"/>
                  </a:cubicBezTo>
                  <a:cubicBezTo>
                    <a:pt x="431" y="247"/>
                    <a:pt x="410" y="255"/>
                    <a:pt x="383" y="255"/>
                  </a:cubicBezTo>
                  <a:cubicBezTo>
                    <a:pt x="340" y="255"/>
                    <a:pt x="306" y="229"/>
                    <a:pt x="306" y="168"/>
                  </a:cubicBezTo>
                  <a:cubicBezTo>
                    <a:pt x="306" y="115"/>
                    <a:pt x="337" y="82"/>
                    <a:pt x="379" y="82"/>
                  </a:cubicBezTo>
                  <a:cubicBezTo>
                    <a:pt x="427" y="82"/>
                    <a:pt x="450" y="119"/>
                    <a:pt x="450" y="165"/>
                  </a:cubicBezTo>
                  <a:cubicBezTo>
                    <a:pt x="450" y="167"/>
                    <a:pt x="450" y="170"/>
                    <a:pt x="450" y="172"/>
                  </a:cubicBezTo>
                  <a:close/>
                  <a:moveTo>
                    <a:pt x="593" y="119"/>
                  </a:moveTo>
                  <a:cubicBezTo>
                    <a:pt x="580" y="112"/>
                    <a:pt x="570" y="109"/>
                    <a:pt x="552" y="109"/>
                  </a:cubicBezTo>
                  <a:cubicBezTo>
                    <a:pt x="526" y="109"/>
                    <a:pt x="507" y="131"/>
                    <a:pt x="507" y="172"/>
                  </a:cubicBezTo>
                  <a:cubicBezTo>
                    <a:pt x="507" y="208"/>
                    <a:pt x="524" y="227"/>
                    <a:pt x="546" y="227"/>
                  </a:cubicBezTo>
                  <a:cubicBezTo>
                    <a:pt x="565" y="227"/>
                    <a:pt x="580" y="216"/>
                    <a:pt x="593" y="198"/>
                  </a:cubicBezTo>
                  <a:moveTo>
                    <a:pt x="599" y="251"/>
                  </a:moveTo>
                  <a:cubicBezTo>
                    <a:pt x="595" y="227"/>
                    <a:pt x="595" y="227"/>
                    <a:pt x="595" y="227"/>
                  </a:cubicBezTo>
                  <a:cubicBezTo>
                    <a:pt x="583" y="242"/>
                    <a:pt x="566" y="255"/>
                    <a:pt x="541" y="255"/>
                  </a:cubicBezTo>
                  <a:cubicBezTo>
                    <a:pt x="506" y="255"/>
                    <a:pt x="476" y="229"/>
                    <a:pt x="476" y="173"/>
                  </a:cubicBezTo>
                  <a:cubicBezTo>
                    <a:pt x="476" y="113"/>
                    <a:pt x="511" y="83"/>
                    <a:pt x="551" y="83"/>
                  </a:cubicBezTo>
                  <a:cubicBezTo>
                    <a:pt x="567" y="83"/>
                    <a:pt x="582" y="86"/>
                    <a:pt x="593" y="91"/>
                  </a:cubicBezTo>
                  <a:cubicBezTo>
                    <a:pt x="593" y="5"/>
                    <a:pt x="593" y="5"/>
                    <a:pt x="593" y="5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251"/>
                    <a:pt x="624" y="251"/>
                    <a:pt x="624" y="251"/>
                  </a:cubicBezTo>
                  <a:lnTo>
                    <a:pt x="599" y="251"/>
                  </a:lnTo>
                  <a:close/>
                  <a:moveTo>
                    <a:pt x="671" y="251"/>
                  </a:moveTo>
                  <a:cubicBezTo>
                    <a:pt x="671" y="85"/>
                    <a:pt x="671" y="85"/>
                    <a:pt x="671" y="85"/>
                  </a:cubicBezTo>
                  <a:cubicBezTo>
                    <a:pt x="702" y="85"/>
                    <a:pt x="702" y="85"/>
                    <a:pt x="702" y="85"/>
                  </a:cubicBezTo>
                  <a:cubicBezTo>
                    <a:pt x="702" y="251"/>
                    <a:pt x="702" y="251"/>
                    <a:pt x="702" y="251"/>
                  </a:cubicBezTo>
                  <a:moveTo>
                    <a:pt x="687" y="52"/>
                  </a:moveTo>
                  <a:cubicBezTo>
                    <a:pt x="676" y="52"/>
                    <a:pt x="667" y="43"/>
                    <a:pt x="667" y="33"/>
                  </a:cubicBezTo>
                  <a:cubicBezTo>
                    <a:pt x="667" y="22"/>
                    <a:pt x="676" y="13"/>
                    <a:pt x="687" y="13"/>
                  </a:cubicBezTo>
                  <a:cubicBezTo>
                    <a:pt x="698" y="13"/>
                    <a:pt x="707" y="22"/>
                    <a:pt x="707" y="33"/>
                  </a:cubicBezTo>
                  <a:cubicBezTo>
                    <a:pt x="707" y="43"/>
                    <a:pt x="698" y="52"/>
                    <a:pt x="687" y="52"/>
                  </a:cubicBezTo>
                  <a:close/>
                  <a:moveTo>
                    <a:pt x="875" y="237"/>
                  </a:moveTo>
                  <a:cubicBezTo>
                    <a:pt x="870" y="209"/>
                    <a:pt x="870" y="209"/>
                    <a:pt x="870" y="209"/>
                  </a:cubicBezTo>
                  <a:cubicBezTo>
                    <a:pt x="853" y="224"/>
                    <a:pt x="839" y="228"/>
                    <a:pt x="822" y="228"/>
                  </a:cubicBezTo>
                  <a:cubicBezTo>
                    <a:pt x="793" y="228"/>
                    <a:pt x="772" y="209"/>
                    <a:pt x="772" y="168"/>
                  </a:cubicBezTo>
                  <a:cubicBezTo>
                    <a:pt x="772" y="130"/>
                    <a:pt x="791" y="109"/>
                    <a:pt x="818" y="109"/>
                  </a:cubicBezTo>
                  <a:cubicBezTo>
                    <a:pt x="837" y="109"/>
                    <a:pt x="853" y="115"/>
                    <a:pt x="868" y="128"/>
                  </a:cubicBezTo>
                  <a:cubicBezTo>
                    <a:pt x="873" y="97"/>
                    <a:pt x="873" y="97"/>
                    <a:pt x="873" y="97"/>
                  </a:cubicBezTo>
                  <a:cubicBezTo>
                    <a:pt x="860" y="88"/>
                    <a:pt x="843" y="82"/>
                    <a:pt x="819" y="82"/>
                  </a:cubicBezTo>
                  <a:cubicBezTo>
                    <a:pt x="776" y="82"/>
                    <a:pt x="741" y="112"/>
                    <a:pt x="741" y="169"/>
                  </a:cubicBezTo>
                  <a:cubicBezTo>
                    <a:pt x="741" y="224"/>
                    <a:pt x="773" y="255"/>
                    <a:pt x="818" y="255"/>
                  </a:cubicBezTo>
                  <a:cubicBezTo>
                    <a:pt x="840" y="255"/>
                    <a:pt x="858" y="250"/>
                    <a:pt x="875" y="237"/>
                  </a:cubicBezTo>
                  <a:moveTo>
                    <a:pt x="1005" y="167"/>
                  </a:moveTo>
                  <a:cubicBezTo>
                    <a:pt x="943" y="173"/>
                    <a:pt x="930" y="190"/>
                    <a:pt x="930" y="207"/>
                  </a:cubicBezTo>
                  <a:cubicBezTo>
                    <a:pt x="930" y="221"/>
                    <a:pt x="939" y="229"/>
                    <a:pt x="955" y="229"/>
                  </a:cubicBezTo>
                  <a:cubicBezTo>
                    <a:pt x="973" y="229"/>
                    <a:pt x="991" y="220"/>
                    <a:pt x="1005" y="206"/>
                  </a:cubicBezTo>
                  <a:moveTo>
                    <a:pt x="1010" y="251"/>
                  </a:moveTo>
                  <a:cubicBezTo>
                    <a:pt x="1007" y="229"/>
                    <a:pt x="1007" y="229"/>
                    <a:pt x="1007" y="229"/>
                  </a:cubicBezTo>
                  <a:cubicBezTo>
                    <a:pt x="994" y="243"/>
                    <a:pt x="976" y="255"/>
                    <a:pt x="948" y="255"/>
                  </a:cubicBezTo>
                  <a:cubicBezTo>
                    <a:pt x="919" y="255"/>
                    <a:pt x="900" y="237"/>
                    <a:pt x="900" y="209"/>
                  </a:cubicBezTo>
                  <a:cubicBezTo>
                    <a:pt x="900" y="167"/>
                    <a:pt x="935" y="151"/>
                    <a:pt x="1005" y="144"/>
                  </a:cubicBezTo>
                  <a:cubicBezTo>
                    <a:pt x="1005" y="137"/>
                    <a:pt x="1005" y="137"/>
                    <a:pt x="1005" y="137"/>
                  </a:cubicBezTo>
                  <a:cubicBezTo>
                    <a:pt x="1005" y="116"/>
                    <a:pt x="992" y="108"/>
                    <a:pt x="973" y="108"/>
                  </a:cubicBezTo>
                  <a:cubicBezTo>
                    <a:pt x="953" y="108"/>
                    <a:pt x="934" y="115"/>
                    <a:pt x="915" y="123"/>
                  </a:cubicBezTo>
                  <a:cubicBezTo>
                    <a:pt x="911" y="96"/>
                    <a:pt x="911" y="96"/>
                    <a:pt x="911" y="96"/>
                  </a:cubicBezTo>
                  <a:cubicBezTo>
                    <a:pt x="931" y="88"/>
                    <a:pt x="950" y="82"/>
                    <a:pt x="976" y="82"/>
                  </a:cubicBezTo>
                  <a:cubicBezTo>
                    <a:pt x="1016" y="82"/>
                    <a:pt x="1036" y="98"/>
                    <a:pt x="1036" y="135"/>
                  </a:cubicBezTo>
                  <a:cubicBezTo>
                    <a:pt x="1036" y="251"/>
                    <a:pt x="1036" y="251"/>
                    <a:pt x="1036" y="251"/>
                  </a:cubicBezTo>
                  <a:lnTo>
                    <a:pt x="1010" y="251"/>
                  </a:lnTo>
                  <a:close/>
                  <a:moveTo>
                    <a:pt x="1113" y="251"/>
                  </a:moveTo>
                  <a:cubicBezTo>
                    <a:pt x="1113" y="0"/>
                    <a:pt x="1113" y="0"/>
                    <a:pt x="1113" y="0"/>
                  </a:cubicBezTo>
                  <a:cubicBezTo>
                    <a:pt x="1082" y="5"/>
                    <a:pt x="1082" y="5"/>
                    <a:pt x="1082" y="5"/>
                  </a:cubicBezTo>
                  <a:cubicBezTo>
                    <a:pt x="1082" y="251"/>
                    <a:pt x="1082" y="251"/>
                    <a:pt x="1082" y="251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4"/>
          <p:cNvSpPr txBox="1">
            <a:spLocks/>
          </p:cNvSpPr>
          <p:nvPr userDrawn="1"/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3D383D-7FAB-4D90-A309-74EB45E23F9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B61340">
                  <a:lumMod val="20000"/>
                  <a:lumOff val="8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827" y="1281023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827" y="1281023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lide Number Placeholder 44"/>
          <p:cNvSpPr txBox="1">
            <a:spLocks/>
          </p:cNvSpPr>
          <p:nvPr userDrawn="1"/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3D383D-7FAB-4D90-A309-74EB45E23F9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B61340">
                  <a:lumMod val="20000"/>
                  <a:lumOff val="8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0827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0589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10827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50589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Slide Number Placeholder 44"/>
          <p:cNvSpPr txBox="1">
            <a:spLocks/>
          </p:cNvSpPr>
          <p:nvPr userDrawn="1"/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3D383D-7FAB-4D90-A309-74EB45E23F9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B61340">
                  <a:lumMod val="20000"/>
                  <a:lumOff val="8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Clinical Research Informatics - 10x10 Program     Copyright © 2009 – All Rights Reserved</a:t>
            </a:r>
          </a:p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E0041-924A-8E48-B33E-F9E44414B2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0329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1524000"/>
            <a:ext cx="39624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524000"/>
            <a:ext cx="39624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8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researchTitle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5" name="Group 26"/>
          <p:cNvGrpSpPr/>
          <p:nvPr userDrawn="1"/>
        </p:nvGrpSpPr>
        <p:grpSpPr bwMode="gray">
          <a:xfrm>
            <a:off x="739666" y="1588631"/>
            <a:ext cx="1961069" cy="949743"/>
            <a:chOff x="1017588" y="1603376"/>
            <a:chExt cx="3589337" cy="1738312"/>
          </a:xfrm>
        </p:grpSpPr>
        <p:sp>
          <p:nvSpPr>
            <p:cNvPr id="26" name="Freeform 11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  <a:cxn ang="0">
                  <a:pos x="13" y="0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D8C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2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</a:path>
              </a:pathLst>
            </a:custGeom>
            <a:solidFill>
              <a:srgbClr val="E370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  <a:cxn ang="0">
                  <a:pos x="558" y="0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  <a:lnTo>
                    <a:pt x="558" y="0"/>
                  </a:lnTo>
                  <a:close/>
                </a:path>
              </a:pathLst>
            </a:custGeom>
            <a:noFill/>
            <a:ln w="6" cap="flat">
              <a:solidFill>
                <a:srgbClr val="E3701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  <a:cxn ang="0">
                  <a:pos x="0" y="5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7"/>
            <p:cNvSpPr>
              <a:spLocks/>
            </p:cNvSpPr>
            <p:nvPr/>
          </p:nvSpPr>
          <p:spPr bwMode="gray">
            <a:xfrm>
              <a:off x="1214438" y="1603376"/>
              <a:ext cx="603250" cy="1481138"/>
            </a:xfrm>
            <a:custGeom>
              <a:avLst/>
              <a:gdLst/>
              <a:ahLst/>
              <a:cxnLst>
                <a:cxn ang="0">
                  <a:pos x="330" y="924"/>
                </a:cxn>
                <a:cxn ang="0">
                  <a:pos x="166" y="422"/>
                </a:cxn>
                <a:cxn ang="0">
                  <a:pos x="139" y="0"/>
                </a:cxn>
                <a:cxn ang="0">
                  <a:pos x="51" y="0"/>
                </a:cxn>
                <a:cxn ang="0">
                  <a:pos x="142" y="437"/>
                </a:cxn>
                <a:cxn ang="0">
                  <a:pos x="242" y="641"/>
                </a:cxn>
                <a:cxn ang="0">
                  <a:pos x="217" y="924"/>
                </a:cxn>
              </a:cxnLst>
              <a:rect l="0" t="0" r="r" b="b"/>
              <a:pathLst>
                <a:path w="377" h="924">
                  <a:moveTo>
                    <a:pt x="330" y="924"/>
                  </a:moveTo>
                  <a:cubicBezTo>
                    <a:pt x="377" y="711"/>
                    <a:pt x="275" y="580"/>
                    <a:pt x="166" y="422"/>
                  </a:cubicBezTo>
                  <a:cubicBezTo>
                    <a:pt x="59" y="267"/>
                    <a:pt x="75" y="154"/>
                    <a:pt x="13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" y="165"/>
                    <a:pt x="0" y="272"/>
                    <a:pt x="142" y="437"/>
                  </a:cubicBezTo>
                  <a:cubicBezTo>
                    <a:pt x="195" y="498"/>
                    <a:pt x="228" y="567"/>
                    <a:pt x="242" y="641"/>
                  </a:cubicBezTo>
                  <a:cubicBezTo>
                    <a:pt x="260" y="731"/>
                    <a:pt x="251" y="827"/>
                    <a:pt x="217" y="924"/>
                  </a:cubicBezTo>
                </a:path>
              </a:pathLst>
            </a:custGeom>
            <a:solidFill>
              <a:srgbClr val="0065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gray">
            <a:xfrm>
              <a:off x="1739900" y="2116138"/>
              <a:ext cx="968375" cy="969963"/>
            </a:xfrm>
            <a:prstGeom prst="rect">
              <a:avLst/>
            </a:prstGeom>
            <a:solidFill>
              <a:srgbClr val="D3124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9"/>
            <p:cNvSpPr>
              <a:spLocks noEditPoints="1"/>
            </p:cNvSpPr>
            <p:nvPr/>
          </p:nvSpPr>
          <p:spPr bwMode="gray">
            <a:xfrm>
              <a:off x="1795463" y="2182813"/>
              <a:ext cx="857250" cy="831850"/>
            </a:xfrm>
            <a:custGeom>
              <a:avLst/>
              <a:gdLst/>
              <a:ahLst/>
              <a:cxnLst>
                <a:cxn ang="0">
                  <a:pos x="87" y="233"/>
                </a:cxn>
                <a:cxn ang="0">
                  <a:pos x="291" y="58"/>
                </a:cxn>
                <a:cxn ang="0">
                  <a:pos x="264" y="58"/>
                </a:cxn>
                <a:cxn ang="0">
                  <a:pos x="253" y="0"/>
                </a:cxn>
                <a:cxn ang="0">
                  <a:pos x="280" y="0"/>
                </a:cxn>
                <a:cxn ang="0">
                  <a:pos x="514" y="53"/>
                </a:cxn>
                <a:cxn ang="0">
                  <a:pos x="478" y="58"/>
                </a:cxn>
                <a:cxn ang="0">
                  <a:pos x="517" y="0"/>
                </a:cxn>
                <a:cxn ang="0">
                  <a:pos x="491" y="27"/>
                </a:cxn>
                <a:cxn ang="0">
                  <a:pos x="392" y="19"/>
                </a:cxn>
                <a:cxn ang="0">
                  <a:pos x="33" y="12"/>
                </a:cxn>
                <a:cxn ang="0">
                  <a:pos x="37" y="0"/>
                </a:cxn>
                <a:cxn ang="0">
                  <a:pos x="41" y="12"/>
                </a:cxn>
                <a:cxn ang="0">
                  <a:pos x="508" y="489"/>
                </a:cxn>
                <a:cxn ang="0">
                  <a:pos x="519" y="518"/>
                </a:cxn>
                <a:cxn ang="0">
                  <a:pos x="478" y="462"/>
                </a:cxn>
                <a:cxn ang="0">
                  <a:pos x="431" y="466"/>
                </a:cxn>
                <a:cxn ang="0">
                  <a:pos x="475" y="472"/>
                </a:cxn>
                <a:cxn ang="0">
                  <a:pos x="463" y="518"/>
                </a:cxn>
                <a:cxn ang="0">
                  <a:pos x="410" y="518"/>
                </a:cxn>
                <a:cxn ang="0">
                  <a:pos x="422" y="459"/>
                </a:cxn>
                <a:cxn ang="0">
                  <a:pos x="367" y="519"/>
                </a:cxn>
                <a:cxn ang="0">
                  <a:pos x="386" y="502"/>
                </a:cxn>
                <a:cxn ang="0">
                  <a:pos x="296" y="459"/>
                </a:cxn>
                <a:cxn ang="0">
                  <a:pos x="344" y="518"/>
                </a:cxn>
                <a:cxn ang="0">
                  <a:pos x="312" y="469"/>
                </a:cxn>
                <a:cxn ang="0">
                  <a:pos x="221" y="503"/>
                </a:cxn>
                <a:cxn ang="0">
                  <a:pos x="192" y="459"/>
                </a:cxn>
                <a:cxn ang="0">
                  <a:pos x="225" y="461"/>
                </a:cxn>
                <a:cxn ang="0">
                  <a:pos x="287" y="472"/>
                </a:cxn>
                <a:cxn ang="0">
                  <a:pos x="282" y="479"/>
                </a:cxn>
                <a:cxn ang="0">
                  <a:pos x="286" y="508"/>
                </a:cxn>
                <a:cxn ang="0">
                  <a:pos x="244" y="516"/>
                </a:cxn>
                <a:cxn ang="0">
                  <a:pos x="166" y="518"/>
                </a:cxn>
                <a:cxn ang="0">
                  <a:pos x="178" y="459"/>
                </a:cxn>
                <a:cxn ang="0">
                  <a:pos x="150" y="459"/>
                </a:cxn>
                <a:cxn ang="0">
                  <a:pos x="102" y="516"/>
                </a:cxn>
                <a:cxn ang="0">
                  <a:pos x="82" y="459"/>
                </a:cxn>
                <a:cxn ang="0">
                  <a:pos x="57" y="461"/>
                </a:cxn>
                <a:cxn ang="0">
                  <a:pos x="57" y="518"/>
                </a:cxn>
                <a:cxn ang="0">
                  <a:pos x="37" y="459"/>
                </a:cxn>
                <a:cxn ang="0">
                  <a:pos x="321" y="242"/>
                </a:cxn>
                <a:cxn ang="0">
                  <a:pos x="370" y="79"/>
                </a:cxn>
                <a:cxn ang="0">
                  <a:pos x="180" y="96"/>
                </a:cxn>
                <a:cxn ang="0">
                  <a:pos x="199" y="148"/>
                </a:cxn>
                <a:cxn ang="0">
                  <a:pos x="305" y="83"/>
                </a:cxn>
                <a:cxn ang="0">
                  <a:pos x="267" y="238"/>
                </a:cxn>
                <a:cxn ang="0">
                  <a:pos x="165" y="242"/>
                </a:cxn>
                <a:cxn ang="0">
                  <a:pos x="517" y="361"/>
                </a:cxn>
                <a:cxn ang="0">
                  <a:pos x="522" y="294"/>
                </a:cxn>
                <a:cxn ang="0">
                  <a:pos x="304" y="289"/>
                </a:cxn>
                <a:cxn ang="0">
                  <a:pos x="322" y="406"/>
                </a:cxn>
                <a:cxn ang="0">
                  <a:pos x="158" y="398"/>
                </a:cxn>
                <a:cxn ang="0">
                  <a:pos x="216" y="265"/>
                </a:cxn>
                <a:cxn ang="0">
                  <a:pos x="28" y="415"/>
                </a:cxn>
                <a:cxn ang="0">
                  <a:pos x="35" y="323"/>
                </a:cxn>
                <a:cxn ang="0">
                  <a:pos x="133" y="422"/>
                </a:cxn>
                <a:cxn ang="0">
                  <a:pos x="234" y="355"/>
                </a:cxn>
                <a:cxn ang="0">
                  <a:pos x="396" y="423"/>
                </a:cxn>
                <a:cxn ang="0">
                  <a:pos x="433" y="421"/>
                </a:cxn>
                <a:cxn ang="0">
                  <a:pos x="274" y="345"/>
                </a:cxn>
                <a:cxn ang="0">
                  <a:pos x="367" y="161"/>
                </a:cxn>
                <a:cxn ang="0">
                  <a:pos x="431" y="89"/>
                </a:cxn>
              </a:cxnLst>
              <a:rect l="0" t="0" r="r" b="b"/>
              <a:pathLst>
                <a:path w="535" h="519">
                  <a:moveTo>
                    <a:pt x="84" y="77"/>
                  </a:moveTo>
                  <a:cubicBezTo>
                    <a:pt x="38" y="77"/>
                    <a:pt x="0" y="115"/>
                    <a:pt x="0" y="161"/>
                  </a:cubicBezTo>
                  <a:cubicBezTo>
                    <a:pt x="0" y="207"/>
                    <a:pt x="38" y="245"/>
                    <a:pt x="84" y="245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31" y="244"/>
                    <a:pt x="168" y="207"/>
                    <a:pt x="168" y="161"/>
                  </a:cubicBezTo>
                  <a:cubicBezTo>
                    <a:pt x="168" y="115"/>
                    <a:pt x="131" y="77"/>
                    <a:pt x="84" y="77"/>
                  </a:cubicBezTo>
                  <a:close/>
                  <a:moveTo>
                    <a:pt x="104" y="232"/>
                  </a:moveTo>
                  <a:cubicBezTo>
                    <a:pt x="98" y="233"/>
                    <a:pt x="92" y="233"/>
                    <a:pt x="87" y="233"/>
                  </a:cubicBezTo>
                  <a:cubicBezTo>
                    <a:pt x="46" y="229"/>
                    <a:pt x="28" y="189"/>
                    <a:pt x="24" y="171"/>
                  </a:cubicBezTo>
                  <a:cubicBezTo>
                    <a:pt x="16" y="138"/>
                    <a:pt x="34" y="97"/>
                    <a:pt x="64" y="89"/>
                  </a:cubicBezTo>
                  <a:cubicBezTo>
                    <a:pt x="98" y="80"/>
                    <a:pt x="134" y="105"/>
                    <a:pt x="145" y="145"/>
                  </a:cubicBezTo>
                  <a:cubicBezTo>
                    <a:pt x="157" y="190"/>
                    <a:pt x="134" y="228"/>
                    <a:pt x="104" y="232"/>
                  </a:cubicBezTo>
                  <a:close/>
                  <a:moveTo>
                    <a:pt x="294" y="48"/>
                  </a:moveTo>
                  <a:cubicBezTo>
                    <a:pt x="294" y="54"/>
                    <a:pt x="294" y="55"/>
                    <a:pt x="301" y="55"/>
                  </a:cubicBezTo>
                  <a:cubicBezTo>
                    <a:pt x="301" y="58"/>
                    <a:pt x="301" y="58"/>
                    <a:pt x="301" y="58"/>
                  </a:cubicBezTo>
                  <a:cubicBezTo>
                    <a:pt x="298" y="58"/>
                    <a:pt x="294" y="58"/>
                    <a:pt x="291" y="58"/>
                  </a:cubicBezTo>
                  <a:cubicBezTo>
                    <a:pt x="287" y="58"/>
                    <a:pt x="283" y="58"/>
                    <a:pt x="280" y="58"/>
                  </a:cubicBezTo>
                  <a:cubicBezTo>
                    <a:pt x="280" y="55"/>
                    <a:pt x="280" y="55"/>
                    <a:pt x="280" y="55"/>
                  </a:cubicBezTo>
                  <a:cubicBezTo>
                    <a:pt x="287" y="55"/>
                    <a:pt x="287" y="54"/>
                    <a:pt x="287" y="48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7" y="54"/>
                    <a:pt x="257" y="55"/>
                    <a:pt x="264" y="55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1" y="58"/>
                    <a:pt x="257" y="58"/>
                    <a:pt x="253" y="58"/>
                  </a:cubicBezTo>
                  <a:cubicBezTo>
                    <a:pt x="250" y="58"/>
                    <a:pt x="246" y="58"/>
                    <a:pt x="243" y="58"/>
                  </a:cubicBezTo>
                  <a:cubicBezTo>
                    <a:pt x="243" y="55"/>
                    <a:pt x="243" y="55"/>
                    <a:pt x="243" y="55"/>
                  </a:cubicBezTo>
                  <a:cubicBezTo>
                    <a:pt x="250" y="55"/>
                    <a:pt x="250" y="54"/>
                    <a:pt x="250" y="48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3"/>
                    <a:pt x="250" y="3"/>
                    <a:pt x="243" y="2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6" y="0"/>
                    <a:pt x="250" y="0"/>
                    <a:pt x="253" y="0"/>
                  </a:cubicBezTo>
                  <a:cubicBezTo>
                    <a:pt x="257" y="0"/>
                    <a:pt x="261" y="0"/>
                    <a:pt x="264" y="0"/>
                  </a:cubicBezTo>
                  <a:cubicBezTo>
                    <a:pt x="264" y="2"/>
                    <a:pt x="264" y="2"/>
                    <a:pt x="264" y="2"/>
                  </a:cubicBezTo>
                  <a:cubicBezTo>
                    <a:pt x="257" y="3"/>
                    <a:pt x="257" y="3"/>
                    <a:pt x="257" y="10"/>
                  </a:cubicBezTo>
                  <a:cubicBezTo>
                    <a:pt x="257" y="25"/>
                    <a:pt x="257" y="25"/>
                    <a:pt x="257" y="25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287" y="10"/>
                    <a:pt x="287" y="10"/>
                    <a:pt x="287" y="10"/>
                  </a:cubicBezTo>
                  <a:cubicBezTo>
                    <a:pt x="287" y="3"/>
                    <a:pt x="287" y="3"/>
                    <a:pt x="280" y="2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3" y="0"/>
                    <a:pt x="287" y="0"/>
                    <a:pt x="291" y="0"/>
                  </a:cubicBezTo>
                  <a:cubicBezTo>
                    <a:pt x="294" y="0"/>
                    <a:pt x="298" y="0"/>
                    <a:pt x="301" y="0"/>
                  </a:cubicBezTo>
                  <a:cubicBezTo>
                    <a:pt x="301" y="2"/>
                    <a:pt x="301" y="2"/>
                    <a:pt x="301" y="2"/>
                  </a:cubicBezTo>
                  <a:cubicBezTo>
                    <a:pt x="294" y="3"/>
                    <a:pt x="294" y="3"/>
                    <a:pt x="294" y="10"/>
                  </a:cubicBezTo>
                  <a:moveTo>
                    <a:pt x="491" y="47"/>
                  </a:moveTo>
                  <a:cubicBezTo>
                    <a:pt x="491" y="50"/>
                    <a:pt x="491" y="52"/>
                    <a:pt x="492" y="54"/>
                  </a:cubicBezTo>
                  <a:cubicBezTo>
                    <a:pt x="495" y="54"/>
                    <a:pt x="498" y="54"/>
                    <a:pt x="502" y="54"/>
                  </a:cubicBezTo>
                  <a:cubicBezTo>
                    <a:pt x="506" y="54"/>
                    <a:pt x="510" y="54"/>
                    <a:pt x="514" y="53"/>
                  </a:cubicBezTo>
                  <a:cubicBezTo>
                    <a:pt x="514" y="51"/>
                    <a:pt x="515" y="50"/>
                    <a:pt x="515" y="49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8" y="46"/>
                    <a:pt x="517" y="48"/>
                    <a:pt x="517" y="51"/>
                  </a:cubicBezTo>
                  <a:cubicBezTo>
                    <a:pt x="517" y="58"/>
                    <a:pt x="517" y="58"/>
                    <a:pt x="517" y="58"/>
                  </a:cubicBezTo>
                  <a:cubicBezTo>
                    <a:pt x="515" y="58"/>
                    <a:pt x="510" y="58"/>
                    <a:pt x="505" y="58"/>
                  </a:cubicBezTo>
                  <a:cubicBezTo>
                    <a:pt x="500" y="58"/>
                    <a:pt x="496" y="58"/>
                    <a:pt x="491" y="58"/>
                  </a:cubicBezTo>
                  <a:cubicBezTo>
                    <a:pt x="487" y="58"/>
                    <a:pt x="482" y="58"/>
                    <a:pt x="478" y="58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82" y="55"/>
                    <a:pt x="484" y="54"/>
                    <a:pt x="484" y="48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4" y="3"/>
                    <a:pt x="484" y="3"/>
                    <a:pt x="477" y="2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82" y="0"/>
                    <a:pt x="486" y="0"/>
                    <a:pt x="491" y="0"/>
                  </a:cubicBezTo>
                  <a:cubicBezTo>
                    <a:pt x="496" y="0"/>
                    <a:pt x="500" y="0"/>
                    <a:pt x="505" y="0"/>
                  </a:cubicBezTo>
                  <a:cubicBezTo>
                    <a:pt x="509" y="0"/>
                    <a:pt x="515" y="0"/>
                    <a:pt x="517" y="0"/>
                  </a:cubicBezTo>
                  <a:cubicBezTo>
                    <a:pt x="516" y="3"/>
                    <a:pt x="516" y="6"/>
                    <a:pt x="516" y="8"/>
                  </a:cubicBezTo>
                  <a:cubicBezTo>
                    <a:pt x="516" y="10"/>
                    <a:pt x="516" y="12"/>
                    <a:pt x="516" y="13"/>
                  </a:cubicBezTo>
                  <a:cubicBezTo>
                    <a:pt x="513" y="13"/>
                    <a:pt x="513" y="13"/>
                    <a:pt x="513" y="13"/>
                  </a:cubicBezTo>
                  <a:cubicBezTo>
                    <a:pt x="513" y="10"/>
                    <a:pt x="513" y="8"/>
                    <a:pt x="512" y="5"/>
                  </a:cubicBezTo>
                  <a:cubicBezTo>
                    <a:pt x="509" y="4"/>
                    <a:pt x="505" y="4"/>
                    <a:pt x="501" y="4"/>
                  </a:cubicBezTo>
                  <a:cubicBezTo>
                    <a:pt x="498" y="4"/>
                    <a:pt x="494" y="4"/>
                    <a:pt x="492" y="4"/>
                  </a:cubicBezTo>
                  <a:cubicBezTo>
                    <a:pt x="491" y="6"/>
                    <a:pt x="491" y="8"/>
                    <a:pt x="491" y="11"/>
                  </a:cubicBezTo>
                  <a:cubicBezTo>
                    <a:pt x="491" y="27"/>
                    <a:pt x="491" y="27"/>
                    <a:pt x="491" y="27"/>
                  </a:cubicBezTo>
                  <a:cubicBezTo>
                    <a:pt x="508" y="27"/>
                    <a:pt x="509" y="28"/>
                    <a:pt x="509" y="20"/>
                  </a:cubicBezTo>
                  <a:cubicBezTo>
                    <a:pt x="511" y="20"/>
                    <a:pt x="511" y="20"/>
                    <a:pt x="511" y="20"/>
                  </a:cubicBezTo>
                  <a:cubicBezTo>
                    <a:pt x="511" y="39"/>
                    <a:pt x="511" y="39"/>
                    <a:pt x="511" y="39"/>
                  </a:cubicBezTo>
                  <a:cubicBezTo>
                    <a:pt x="509" y="39"/>
                    <a:pt x="509" y="39"/>
                    <a:pt x="509" y="39"/>
                  </a:cubicBezTo>
                  <a:cubicBezTo>
                    <a:pt x="509" y="29"/>
                    <a:pt x="508" y="30"/>
                    <a:pt x="491" y="31"/>
                  </a:cubicBezTo>
                  <a:moveTo>
                    <a:pt x="392" y="30"/>
                  </a:moveTo>
                  <a:cubicBezTo>
                    <a:pt x="389" y="30"/>
                    <a:pt x="386" y="28"/>
                    <a:pt x="386" y="25"/>
                  </a:cubicBezTo>
                  <a:cubicBezTo>
                    <a:pt x="386" y="22"/>
                    <a:pt x="389" y="19"/>
                    <a:pt x="392" y="19"/>
                  </a:cubicBezTo>
                  <a:cubicBezTo>
                    <a:pt x="395" y="19"/>
                    <a:pt x="397" y="22"/>
                    <a:pt x="397" y="25"/>
                  </a:cubicBezTo>
                  <a:cubicBezTo>
                    <a:pt x="397" y="28"/>
                    <a:pt x="395" y="30"/>
                    <a:pt x="392" y="30"/>
                  </a:cubicBezTo>
                  <a:moveTo>
                    <a:pt x="153" y="30"/>
                  </a:moveTo>
                  <a:cubicBezTo>
                    <a:pt x="150" y="30"/>
                    <a:pt x="147" y="28"/>
                    <a:pt x="147" y="25"/>
                  </a:cubicBezTo>
                  <a:cubicBezTo>
                    <a:pt x="147" y="22"/>
                    <a:pt x="150" y="19"/>
                    <a:pt x="153" y="19"/>
                  </a:cubicBezTo>
                  <a:cubicBezTo>
                    <a:pt x="156" y="19"/>
                    <a:pt x="158" y="22"/>
                    <a:pt x="158" y="25"/>
                  </a:cubicBezTo>
                  <a:cubicBezTo>
                    <a:pt x="158" y="28"/>
                    <a:pt x="156" y="30"/>
                    <a:pt x="153" y="30"/>
                  </a:cubicBezTo>
                  <a:moveTo>
                    <a:pt x="33" y="12"/>
                  </a:moveTo>
                  <a:cubicBezTo>
                    <a:pt x="33" y="9"/>
                    <a:pt x="33" y="7"/>
                    <a:pt x="33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5"/>
                    <a:pt x="17" y="5"/>
                    <a:pt x="17" y="7"/>
                  </a:cubicBezTo>
                  <a:cubicBezTo>
                    <a:pt x="17" y="9"/>
                    <a:pt x="16" y="11"/>
                    <a:pt x="1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3"/>
                    <a:pt x="13" y="0"/>
                  </a:cubicBezTo>
                  <a:cubicBezTo>
                    <a:pt x="21" y="0"/>
                    <a:pt x="29" y="0"/>
                    <a:pt x="37" y="0"/>
                  </a:cubicBezTo>
                  <a:cubicBezTo>
                    <a:pt x="45" y="0"/>
                    <a:pt x="53" y="0"/>
                    <a:pt x="61" y="0"/>
                  </a:cubicBezTo>
                  <a:cubicBezTo>
                    <a:pt x="61" y="3"/>
                    <a:pt x="61" y="6"/>
                    <a:pt x="61" y="9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1"/>
                    <a:pt x="58" y="9"/>
                    <a:pt x="57" y="7"/>
                  </a:cubicBezTo>
                  <a:cubicBezTo>
                    <a:pt x="57" y="5"/>
                    <a:pt x="56" y="5"/>
                    <a:pt x="54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4"/>
                    <a:pt x="41" y="55"/>
                    <a:pt x="49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8"/>
                    <a:pt x="37" y="58"/>
                  </a:cubicBezTo>
                  <a:cubicBezTo>
                    <a:pt x="33" y="58"/>
                    <a:pt x="29" y="58"/>
                    <a:pt x="25" y="58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3" y="55"/>
                    <a:pt x="33" y="54"/>
                    <a:pt x="33" y="48"/>
                  </a:cubicBezTo>
                  <a:moveTo>
                    <a:pt x="508" y="489"/>
                  </a:moveTo>
                  <a:cubicBezTo>
                    <a:pt x="517" y="475"/>
                    <a:pt x="517" y="475"/>
                    <a:pt x="517" y="475"/>
                  </a:cubicBezTo>
                  <a:cubicBezTo>
                    <a:pt x="520" y="469"/>
                    <a:pt x="524" y="464"/>
                    <a:pt x="526" y="459"/>
                  </a:cubicBezTo>
                  <a:cubicBezTo>
                    <a:pt x="533" y="460"/>
                    <a:pt x="533" y="460"/>
                    <a:pt x="533" y="460"/>
                  </a:cubicBezTo>
                  <a:cubicBezTo>
                    <a:pt x="526" y="468"/>
                    <a:pt x="516" y="483"/>
                    <a:pt x="512" y="490"/>
                  </a:cubicBezTo>
                  <a:cubicBezTo>
                    <a:pt x="511" y="492"/>
                    <a:pt x="511" y="494"/>
                    <a:pt x="511" y="497"/>
                  </a:cubicBezTo>
                  <a:cubicBezTo>
                    <a:pt x="511" y="508"/>
                    <a:pt x="511" y="508"/>
                    <a:pt x="511" y="508"/>
                  </a:cubicBezTo>
                  <a:cubicBezTo>
                    <a:pt x="511" y="515"/>
                    <a:pt x="511" y="515"/>
                    <a:pt x="519" y="516"/>
                  </a:cubicBezTo>
                  <a:cubicBezTo>
                    <a:pt x="519" y="518"/>
                    <a:pt x="519" y="518"/>
                    <a:pt x="519" y="518"/>
                  </a:cubicBezTo>
                  <a:cubicBezTo>
                    <a:pt x="515" y="518"/>
                    <a:pt x="511" y="518"/>
                    <a:pt x="507" y="518"/>
                  </a:cubicBezTo>
                  <a:cubicBezTo>
                    <a:pt x="503" y="518"/>
                    <a:pt x="499" y="518"/>
                    <a:pt x="495" y="518"/>
                  </a:cubicBezTo>
                  <a:cubicBezTo>
                    <a:pt x="495" y="516"/>
                    <a:pt x="495" y="516"/>
                    <a:pt x="495" y="516"/>
                  </a:cubicBezTo>
                  <a:cubicBezTo>
                    <a:pt x="503" y="515"/>
                    <a:pt x="503" y="515"/>
                    <a:pt x="503" y="508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3" y="495"/>
                    <a:pt x="503" y="494"/>
                    <a:pt x="503" y="493"/>
                  </a:cubicBezTo>
                  <a:cubicBezTo>
                    <a:pt x="492" y="475"/>
                    <a:pt x="492" y="475"/>
                    <a:pt x="492" y="475"/>
                  </a:cubicBezTo>
                  <a:cubicBezTo>
                    <a:pt x="490" y="470"/>
                    <a:pt x="484" y="462"/>
                    <a:pt x="478" y="462"/>
                  </a:cubicBezTo>
                  <a:cubicBezTo>
                    <a:pt x="478" y="460"/>
                    <a:pt x="478" y="460"/>
                    <a:pt x="478" y="460"/>
                  </a:cubicBezTo>
                  <a:cubicBezTo>
                    <a:pt x="487" y="458"/>
                    <a:pt x="487" y="458"/>
                    <a:pt x="487" y="458"/>
                  </a:cubicBezTo>
                  <a:cubicBezTo>
                    <a:pt x="490" y="458"/>
                    <a:pt x="491" y="459"/>
                    <a:pt x="492" y="461"/>
                  </a:cubicBezTo>
                  <a:cubicBezTo>
                    <a:pt x="494" y="463"/>
                    <a:pt x="495" y="465"/>
                    <a:pt x="496" y="466"/>
                  </a:cubicBezTo>
                  <a:moveTo>
                    <a:pt x="447" y="471"/>
                  </a:moveTo>
                  <a:cubicBezTo>
                    <a:pt x="447" y="468"/>
                    <a:pt x="447" y="466"/>
                    <a:pt x="447" y="463"/>
                  </a:cubicBezTo>
                  <a:cubicBezTo>
                    <a:pt x="434" y="463"/>
                    <a:pt x="434" y="463"/>
                    <a:pt x="434" y="463"/>
                  </a:cubicBezTo>
                  <a:cubicBezTo>
                    <a:pt x="432" y="463"/>
                    <a:pt x="431" y="464"/>
                    <a:pt x="431" y="466"/>
                  </a:cubicBezTo>
                  <a:cubicBezTo>
                    <a:pt x="430" y="468"/>
                    <a:pt x="430" y="470"/>
                    <a:pt x="430" y="472"/>
                  </a:cubicBezTo>
                  <a:cubicBezTo>
                    <a:pt x="427" y="472"/>
                    <a:pt x="427" y="472"/>
                    <a:pt x="427" y="472"/>
                  </a:cubicBezTo>
                  <a:cubicBezTo>
                    <a:pt x="427" y="468"/>
                    <a:pt x="427" y="468"/>
                    <a:pt x="427" y="468"/>
                  </a:cubicBezTo>
                  <a:cubicBezTo>
                    <a:pt x="427" y="465"/>
                    <a:pt x="427" y="462"/>
                    <a:pt x="427" y="459"/>
                  </a:cubicBezTo>
                  <a:cubicBezTo>
                    <a:pt x="435" y="459"/>
                    <a:pt x="443" y="459"/>
                    <a:pt x="451" y="459"/>
                  </a:cubicBezTo>
                  <a:cubicBezTo>
                    <a:pt x="459" y="459"/>
                    <a:pt x="467" y="459"/>
                    <a:pt x="476" y="459"/>
                  </a:cubicBezTo>
                  <a:cubicBezTo>
                    <a:pt x="475" y="462"/>
                    <a:pt x="475" y="465"/>
                    <a:pt x="475" y="468"/>
                  </a:cubicBezTo>
                  <a:cubicBezTo>
                    <a:pt x="475" y="472"/>
                    <a:pt x="475" y="472"/>
                    <a:pt x="475" y="472"/>
                  </a:cubicBezTo>
                  <a:cubicBezTo>
                    <a:pt x="473" y="472"/>
                    <a:pt x="473" y="472"/>
                    <a:pt x="473" y="472"/>
                  </a:cubicBezTo>
                  <a:cubicBezTo>
                    <a:pt x="473" y="470"/>
                    <a:pt x="472" y="468"/>
                    <a:pt x="472" y="466"/>
                  </a:cubicBezTo>
                  <a:cubicBezTo>
                    <a:pt x="471" y="464"/>
                    <a:pt x="470" y="463"/>
                    <a:pt x="469" y="463"/>
                  </a:cubicBezTo>
                  <a:cubicBezTo>
                    <a:pt x="455" y="463"/>
                    <a:pt x="455" y="463"/>
                    <a:pt x="455" y="463"/>
                  </a:cubicBezTo>
                  <a:cubicBezTo>
                    <a:pt x="455" y="466"/>
                    <a:pt x="455" y="468"/>
                    <a:pt x="455" y="471"/>
                  </a:cubicBezTo>
                  <a:cubicBezTo>
                    <a:pt x="455" y="508"/>
                    <a:pt x="455" y="508"/>
                    <a:pt x="455" y="508"/>
                  </a:cubicBezTo>
                  <a:cubicBezTo>
                    <a:pt x="455" y="515"/>
                    <a:pt x="455" y="515"/>
                    <a:pt x="463" y="516"/>
                  </a:cubicBezTo>
                  <a:cubicBezTo>
                    <a:pt x="463" y="518"/>
                    <a:pt x="463" y="518"/>
                    <a:pt x="463" y="518"/>
                  </a:cubicBezTo>
                  <a:cubicBezTo>
                    <a:pt x="459" y="518"/>
                    <a:pt x="455" y="518"/>
                    <a:pt x="451" y="518"/>
                  </a:cubicBezTo>
                  <a:cubicBezTo>
                    <a:pt x="447" y="518"/>
                    <a:pt x="443" y="518"/>
                    <a:pt x="439" y="518"/>
                  </a:cubicBezTo>
                  <a:cubicBezTo>
                    <a:pt x="439" y="516"/>
                    <a:pt x="439" y="516"/>
                    <a:pt x="439" y="516"/>
                  </a:cubicBezTo>
                  <a:cubicBezTo>
                    <a:pt x="447" y="515"/>
                    <a:pt x="447" y="515"/>
                    <a:pt x="447" y="508"/>
                  </a:cubicBezTo>
                  <a:moveTo>
                    <a:pt x="414" y="508"/>
                  </a:moveTo>
                  <a:cubicBezTo>
                    <a:pt x="414" y="515"/>
                    <a:pt x="414" y="515"/>
                    <a:pt x="422" y="516"/>
                  </a:cubicBezTo>
                  <a:cubicBezTo>
                    <a:pt x="422" y="518"/>
                    <a:pt x="422" y="518"/>
                    <a:pt x="422" y="518"/>
                  </a:cubicBezTo>
                  <a:cubicBezTo>
                    <a:pt x="418" y="518"/>
                    <a:pt x="414" y="518"/>
                    <a:pt x="410" y="518"/>
                  </a:cubicBezTo>
                  <a:cubicBezTo>
                    <a:pt x="406" y="518"/>
                    <a:pt x="402" y="518"/>
                    <a:pt x="398" y="518"/>
                  </a:cubicBezTo>
                  <a:cubicBezTo>
                    <a:pt x="398" y="516"/>
                    <a:pt x="398" y="516"/>
                    <a:pt x="398" y="516"/>
                  </a:cubicBezTo>
                  <a:cubicBezTo>
                    <a:pt x="406" y="515"/>
                    <a:pt x="406" y="515"/>
                    <a:pt x="406" y="508"/>
                  </a:cubicBezTo>
                  <a:cubicBezTo>
                    <a:pt x="406" y="469"/>
                    <a:pt x="406" y="469"/>
                    <a:pt x="406" y="469"/>
                  </a:cubicBezTo>
                  <a:cubicBezTo>
                    <a:pt x="406" y="462"/>
                    <a:pt x="406" y="462"/>
                    <a:pt x="398" y="461"/>
                  </a:cubicBezTo>
                  <a:cubicBezTo>
                    <a:pt x="398" y="459"/>
                    <a:pt x="398" y="459"/>
                    <a:pt x="398" y="459"/>
                  </a:cubicBezTo>
                  <a:cubicBezTo>
                    <a:pt x="402" y="459"/>
                    <a:pt x="406" y="459"/>
                    <a:pt x="410" y="459"/>
                  </a:cubicBezTo>
                  <a:cubicBezTo>
                    <a:pt x="414" y="459"/>
                    <a:pt x="418" y="459"/>
                    <a:pt x="422" y="459"/>
                  </a:cubicBezTo>
                  <a:cubicBezTo>
                    <a:pt x="422" y="461"/>
                    <a:pt x="422" y="461"/>
                    <a:pt x="422" y="461"/>
                  </a:cubicBezTo>
                  <a:cubicBezTo>
                    <a:pt x="414" y="462"/>
                    <a:pt x="414" y="462"/>
                    <a:pt x="414" y="469"/>
                  </a:cubicBezTo>
                  <a:moveTo>
                    <a:pt x="385" y="473"/>
                  </a:moveTo>
                  <a:cubicBezTo>
                    <a:pt x="385" y="470"/>
                    <a:pt x="385" y="467"/>
                    <a:pt x="384" y="466"/>
                  </a:cubicBezTo>
                  <a:cubicBezTo>
                    <a:pt x="382" y="463"/>
                    <a:pt x="376" y="461"/>
                    <a:pt x="372" y="461"/>
                  </a:cubicBezTo>
                  <a:cubicBezTo>
                    <a:pt x="365" y="461"/>
                    <a:pt x="359" y="466"/>
                    <a:pt x="359" y="473"/>
                  </a:cubicBezTo>
                  <a:cubicBezTo>
                    <a:pt x="359" y="492"/>
                    <a:pt x="393" y="476"/>
                    <a:pt x="393" y="498"/>
                  </a:cubicBezTo>
                  <a:cubicBezTo>
                    <a:pt x="393" y="512"/>
                    <a:pt x="380" y="519"/>
                    <a:pt x="367" y="519"/>
                  </a:cubicBezTo>
                  <a:cubicBezTo>
                    <a:pt x="362" y="519"/>
                    <a:pt x="357" y="518"/>
                    <a:pt x="353" y="516"/>
                  </a:cubicBezTo>
                  <a:cubicBezTo>
                    <a:pt x="353" y="513"/>
                    <a:pt x="353" y="509"/>
                    <a:pt x="353" y="505"/>
                  </a:cubicBezTo>
                  <a:cubicBezTo>
                    <a:pt x="353" y="503"/>
                    <a:pt x="353" y="503"/>
                    <a:pt x="353" y="503"/>
                  </a:cubicBezTo>
                  <a:cubicBezTo>
                    <a:pt x="356" y="503"/>
                    <a:pt x="356" y="503"/>
                    <a:pt x="356" y="503"/>
                  </a:cubicBezTo>
                  <a:cubicBezTo>
                    <a:pt x="356" y="507"/>
                    <a:pt x="356" y="507"/>
                    <a:pt x="356" y="507"/>
                  </a:cubicBezTo>
                  <a:cubicBezTo>
                    <a:pt x="356" y="509"/>
                    <a:pt x="356" y="511"/>
                    <a:pt x="357" y="512"/>
                  </a:cubicBezTo>
                  <a:cubicBezTo>
                    <a:pt x="361" y="514"/>
                    <a:pt x="366" y="515"/>
                    <a:pt x="371" y="515"/>
                  </a:cubicBezTo>
                  <a:cubicBezTo>
                    <a:pt x="378" y="515"/>
                    <a:pt x="386" y="511"/>
                    <a:pt x="386" y="502"/>
                  </a:cubicBezTo>
                  <a:cubicBezTo>
                    <a:pt x="386" y="482"/>
                    <a:pt x="352" y="501"/>
                    <a:pt x="352" y="476"/>
                  </a:cubicBezTo>
                  <a:cubicBezTo>
                    <a:pt x="352" y="465"/>
                    <a:pt x="362" y="457"/>
                    <a:pt x="373" y="457"/>
                  </a:cubicBezTo>
                  <a:cubicBezTo>
                    <a:pt x="379" y="457"/>
                    <a:pt x="384" y="459"/>
                    <a:pt x="389" y="461"/>
                  </a:cubicBezTo>
                  <a:cubicBezTo>
                    <a:pt x="389" y="463"/>
                    <a:pt x="389" y="464"/>
                    <a:pt x="389" y="465"/>
                  </a:cubicBezTo>
                  <a:cubicBezTo>
                    <a:pt x="389" y="468"/>
                    <a:pt x="388" y="470"/>
                    <a:pt x="388" y="473"/>
                  </a:cubicBezTo>
                  <a:moveTo>
                    <a:pt x="304" y="469"/>
                  </a:moveTo>
                  <a:cubicBezTo>
                    <a:pt x="304" y="462"/>
                    <a:pt x="304" y="462"/>
                    <a:pt x="296" y="461"/>
                  </a:cubicBezTo>
                  <a:cubicBezTo>
                    <a:pt x="296" y="459"/>
                    <a:pt x="296" y="459"/>
                    <a:pt x="296" y="459"/>
                  </a:cubicBezTo>
                  <a:cubicBezTo>
                    <a:pt x="300" y="459"/>
                    <a:pt x="305" y="459"/>
                    <a:pt x="310" y="459"/>
                  </a:cubicBezTo>
                  <a:cubicBezTo>
                    <a:pt x="315" y="459"/>
                    <a:pt x="320" y="459"/>
                    <a:pt x="325" y="459"/>
                  </a:cubicBezTo>
                  <a:cubicBezTo>
                    <a:pt x="337" y="458"/>
                    <a:pt x="342" y="464"/>
                    <a:pt x="342" y="472"/>
                  </a:cubicBezTo>
                  <a:cubicBezTo>
                    <a:pt x="342" y="481"/>
                    <a:pt x="334" y="486"/>
                    <a:pt x="326" y="488"/>
                  </a:cubicBezTo>
                  <a:cubicBezTo>
                    <a:pt x="345" y="513"/>
                    <a:pt x="345" y="513"/>
                    <a:pt x="345" y="513"/>
                  </a:cubicBezTo>
                  <a:cubicBezTo>
                    <a:pt x="346" y="515"/>
                    <a:pt x="348" y="515"/>
                    <a:pt x="350" y="516"/>
                  </a:cubicBezTo>
                  <a:cubicBezTo>
                    <a:pt x="350" y="518"/>
                    <a:pt x="350" y="518"/>
                    <a:pt x="350" y="518"/>
                  </a:cubicBezTo>
                  <a:cubicBezTo>
                    <a:pt x="348" y="518"/>
                    <a:pt x="346" y="518"/>
                    <a:pt x="344" y="518"/>
                  </a:cubicBezTo>
                  <a:cubicBezTo>
                    <a:pt x="342" y="518"/>
                    <a:pt x="340" y="518"/>
                    <a:pt x="338" y="518"/>
                  </a:cubicBezTo>
                  <a:cubicBezTo>
                    <a:pt x="337" y="516"/>
                    <a:pt x="336" y="515"/>
                    <a:pt x="335" y="513"/>
                  </a:cubicBezTo>
                  <a:cubicBezTo>
                    <a:pt x="315" y="486"/>
                    <a:pt x="315" y="486"/>
                    <a:pt x="315" y="486"/>
                  </a:cubicBezTo>
                  <a:cubicBezTo>
                    <a:pt x="318" y="486"/>
                    <a:pt x="320" y="486"/>
                    <a:pt x="323" y="486"/>
                  </a:cubicBezTo>
                  <a:cubicBezTo>
                    <a:pt x="329" y="485"/>
                    <a:pt x="334" y="480"/>
                    <a:pt x="334" y="474"/>
                  </a:cubicBezTo>
                  <a:cubicBezTo>
                    <a:pt x="334" y="465"/>
                    <a:pt x="327" y="462"/>
                    <a:pt x="321" y="462"/>
                  </a:cubicBezTo>
                  <a:cubicBezTo>
                    <a:pt x="318" y="462"/>
                    <a:pt x="315" y="462"/>
                    <a:pt x="312" y="463"/>
                  </a:cubicBezTo>
                  <a:cubicBezTo>
                    <a:pt x="312" y="464"/>
                    <a:pt x="312" y="466"/>
                    <a:pt x="312" y="469"/>
                  </a:cubicBezTo>
                  <a:cubicBezTo>
                    <a:pt x="312" y="508"/>
                    <a:pt x="312" y="508"/>
                    <a:pt x="312" y="508"/>
                  </a:cubicBezTo>
                  <a:cubicBezTo>
                    <a:pt x="312" y="515"/>
                    <a:pt x="312" y="515"/>
                    <a:pt x="320" y="516"/>
                  </a:cubicBezTo>
                  <a:cubicBezTo>
                    <a:pt x="320" y="518"/>
                    <a:pt x="320" y="518"/>
                    <a:pt x="320" y="518"/>
                  </a:cubicBezTo>
                  <a:cubicBezTo>
                    <a:pt x="316" y="518"/>
                    <a:pt x="312" y="518"/>
                    <a:pt x="308" y="518"/>
                  </a:cubicBezTo>
                  <a:cubicBezTo>
                    <a:pt x="303" y="518"/>
                    <a:pt x="299" y="518"/>
                    <a:pt x="296" y="518"/>
                  </a:cubicBezTo>
                  <a:cubicBezTo>
                    <a:pt x="296" y="516"/>
                    <a:pt x="296" y="516"/>
                    <a:pt x="296" y="516"/>
                  </a:cubicBezTo>
                  <a:cubicBezTo>
                    <a:pt x="304" y="515"/>
                    <a:pt x="304" y="515"/>
                    <a:pt x="304" y="508"/>
                  </a:cubicBezTo>
                  <a:moveTo>
                    <a:pt x="221" y="503"/>
                  </a:moveTo>
                  <a:cubicBezTo>
                    <a:pt x="215" y="518"/>
                    <a:pt x="215" y="518"/>
                    <a:pt x="215" y="518"/>
                  </a:cubicBezTo>
                  <a:cubicBezTo>
                    <a:pt x="210" y="518"/>
                    <a:pt x="210" y="518"/>
                    <a:pt x="210" y="518"/>
                  </a:cubicBezTo>
                  <a:cubicBezTo>
                    <a:pt x="208" y="513"/>
                    <a:pt x="208" y="513"/>
                    <a:pt x="208" y="513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188" y="467"/>
                    <a:pt x="188" y="467"/>
                    <a:pt x="188" y="467"/>
                  </a:cubicBezTo>
                  <a:cubicBezTo>
                    <a:pt x="186" y="462"/>
                    <a:pt x="187" y="462"/>
                    <a:pt x="180" y="461"/>
                  </a:cubicBezTo>
                  <a:cubicBezTo>
                    <a:pt x="180" y="459"/>
                    <a:pt x="180" y="459"/>
                    <a:pt x="180" y="459"/>
                  </a:cubicBezTo>
                  <a:cubicBezTo>
                    <a:pt x="184" y="459"/>
                    <a:pt x="188" y="459"/>
                    <a:pt x="192" y="459"/>
                  </a:cubicBezTo>
                  <a:cubicBezTo>
                    <a:pt x="196" y="459"/>
                    <a:pt x="200" y="459"/>
                    <a:pt x="205" y="459"/>
                  </a:cubicBezTo>
                  <a:cubicBezTo>
                    <a:pt x="205" y="461"/>
                    <a:pt x="205" y="461"/>
                    <a:pt x="205" y="461"/>
                  </a:cubicBezTo>
                  <a:cubicBezTo>
                    <a:pt x="196" y="461"/>
                    <a:pt x="196" y="463"/>
                    <a:pt x="197" y="464"/>
                  </a:cubicBezTo>
                  <a:cubicBezTo>
                    <a:pt x="200" y="474"/>
                    <a:pt x="200" y="474"/>
                    <a:pt x="200" y="474"/>
                  </a:cubicBezTo>
                  <a:cubicBezTo>
                    <a:pt x="215" y="507"/>
                    <a:pt x="215" y="507"/>
                    <a:pt x="215" y="507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31" y="469"/>
                    <a:pt x="231" y="469"/>
                    <a:pt x="231" y="469"/>
                  </a:cubicBezTo>
                  <a:cubicBezTo>
                    <a:pt x="233" y="465"/>
                    <a:pt x="236" y="461"/>
                    <a:pt x="225" y="461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8" y="459"/>
                    <a:pt x="231" y="459"/>
                    <a:pt x="235" y="459"/>
                  </a:cubicBezTo>
                  <a:cubicBezTo>
                    <a:pt x="238" y="459"/>
                    <a:pt x="241" y="459"/>
                    <a:pt x="245" y="459"/>
                  </a:cubicBezTo>
                  <a:cubicBezTo>
                    <a:pt x="250" y="459"/>
                    <a:pt x="254" y="459"/>
                    <a:pt x="259" y="459"/>
                  </a:cubicBezTo>
                  <a:cubicBezTo>
                    <a:pt x="264" y="459"/>
                    <a:pt x="270" y="459"/>
                    <a:pt x="275" y="459"/>
                  </a:cubicBezTo>
                  <a:cubicBezTo>
                    <a:pt x="280" y="459"/>
                    <a:pt x="286" y="459"/>
                    <a:pt x="289" y="459"/>
                  </a:cubicBezTo>
                  <a:cubicBezTo>
                    <a:pt x="288" y="462"/>
                    <a:pt x="288" y="465"/>
                    <a:pt x="288" y="467"/>
                  </a:cubicBezTo>
                  <a:cubicBezTo>
                    <a:pt x="288" y="469"/>
                    <a:pt x="287" y="471"/>
                    <a:pt x="287" y="472"/>
                  </a:cubicBezTo>
                  <a:cubicBezTo>
                    <a:pt x="285" y="472"/>
                    <a:pt x="285" y="472"/>
                    <a:pt x="285" y="472"/>
                  </a:cubicBezTo>
                  <a:cubicBezTo>
                    <a:pt x="285" y="469"/>
                    <a:pt x="284" y="467"/>
                    <a:pt x="283" y="464"/>
                  </a:cubicBezTo>
                  <a:cubicBezTo>
                    <a:pt x="279" y="463"/>
                    <a:pt x="275" y="463"/>
                    <a:pt x="271" y="463"/>
                  </a:cubicBezTo>
                  <a:cubicBezTo>
                    <a:pt x="267" y="463"/>
                    <a:pt x="263" y="463"/>
                    <a:pt x="260" y="463"/>
                  </a:cubicBezTo>
                  <a:cubicBezTo>
                    <a:pt x="260" y="465"/>
                    <a:pt x="260" y="467"/>
                    <a:pt x="260" y="470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78" y="486"/>
                    <a:pt x="280" y="487"/>
                    <a:pt x="280" y="479"/>
                  </a:cubicBezTo>
                  <a:cubicBezTo>
                    <a:pt x="282" y="479"/>
                    <a:pt x="282" y="479"/>
                    <a:pt x="282" y="479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0" y="498"/>
                    <a:pt x="280" y="498"/>
                    <a:pt x="280" y="498"/>
                  </a:cubicBezTo>
                  <a:cubicBezTo>
                    <a:pt x="280" y="489"/>
                    <a:pt x="279" y="489"/>
                    <a:pt x="260" y="490"/>
                  </a:cubicBezTo>
                  <a:cubicBezTo>
                    <a:pt x="260" y="506"/>
                    <a:pt x="260" y="506"/>
                    <a:pt x="260" y="506"/>
                  </a:cubicBezTo>
                  <a:cubicBezTo>
                    <a:pt x="260" y="509"/>
                    <a:pt x="260" y="512"/>
                    <a:pt x="260" y="514"/>
                  </a:cubicBezTo>
                  <a:cubicBezTo>
                    <a:pt x="263" y="514"/>
                    <a:pt x="268" y="514"/>
                    <a:pt x="272" y="514"/>
                  </a:cubicBezTo>
                  <a:cubicBezTo>
                    <a:pt x="276" y="514"/>
                    <a:pt x="281" y="514"/>
                    <a:pt x="285" y="513"/>
                  </a:cubicBezTo>
                  <a:cubicBezTo>
                    <a:pt x="286" y="511"/>
                    <a:pt x="286" y="510"/>
                    <a:pt x="286" y="508"/>
                  </a:cubicBezTo>
                  <a:cubicBezTo>
                    <a:pt x="287" y="504"/>
                    <a:pt x="287" y="504"/>
                    <a:pt x="287" y="504"/>
                  </a:cubicBezTo>
                  <a:cubicBezTo>
                    <a:pt x="290" y="504"/>
                    <a:pt x="290" y="504"/>
                    <a:pt x="290" y="504"/>
                  </a:cubicBezTo>
                  <a:cubicBezTo>
                    <a:pt x="290" y="505"/>
                    <a:pt x="289" y="508"/>
                    <a:pt x="289" y="511"/>
                  </a:cubicBezTo>
                  <a:cubicBezTo>
                    <a:pt x="289" y="518"/>
                    <a:pt x="289" y="518"/>
                    <a:pt x="289" y="518"/>
                  </a:cubicBezTo>
                  <a:cubicBezTo>
                    <a:pt x="286" y="518"/>
                    <a:pt x="280" y="518"/>
                    <a:pt x="275" y="518"/>
                  </a:cubicBezTo>
                  <a:cubicBezTo>
                    <a:pt x="270" y="518"/>
                    <a:pt x="265" y="518"/>
                    <a:pt x="260" y="518"/>
                  </a:cubicBezTo>
                  <a:cubicBezTo>
                    <a:pt x="255" y="518"/>
                    <a:pt x="250" y="518"/>
                    <a:pt x="244" y="518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9" y="515"/>
                    <a:pt x="252" y="514"/>
                    <a:pt x="252" y="508"/>
                  </a:cubicBezTo>
                  <a:cubicBezTo>
                    <a:pt x="252" y="469"/>
                    <a:pt x="252" y="469"/>
                    <a:pt x="252" y="469"/>
                  </a:cubicBezTo>
                  <a:cubicBezTo>
                    <a:pt x="252" y="462"/>
                    <a:pt x="252" y="462"/>
                    <a:pt x="244" y="461"/>
                  </a:cubicBezTo>
                  <a:cubicBezTo>
                    <a:pt x="239" y="461"/>
                    <a:pt x="239" y="464"/>
                    <a:pt x="237" y="468"/>
                  </a:cubicBezTo>
                  <a:moveTo>
                    <a:pt x="170" y="508"/>
                  </a:moveTo>
                  <a:cubicBezTo>
                    <a:pt x="170" y="515"/>
                    <a:pt x="170" y="515"/>
                    <a:pt x="178" y="516"/>
                  </a:cubicBezTo>
                  <a:cubicBezTo>
                    <a:pt x="178" y="518"/>
                    <a:pt x="178" y="518"/>
                    <a:pt x="178" y="518"/>
                  </a:cubicBezTo>
                  <a:cubicBezTo>
                    <a:pt x="174" y="518"/>
                    <a:pt x="170" y="518"/>
                    <a:pt x="166" y="518"/>
                  </a:cubicBezTo>
                  <a:cubicBezTo>
                    <a:pt x="161" y="518"/>
                    <a:pt x="157" y="518"/>
                    <a:pt x="154" y="518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62" y="515"/>
                    <a:pt x="162" y="515"/>
                    <a:pt x="162" y="508"/>
                  </a:cubicBezTo>
                  <a:cubicBezTo>
                    <a:pt x="162" y="469"/>
                    <a:pt x="162" y="469"/>
                    <a:pt x="162" y="469"/>
                  </a:cubicBezTo>
                  <a:cubicBezTo>
                    <a:pt x="162" y="463"/>
                    <a:pt x="162" y="462"/>
                    <a:pt x="154" y="461"/>
                  </a:cubicBezTo>
                  <a:cubicBezTo>
                    <a:pt x="154" y="459"/>
                    <a:pt x="154" y="459"/>
                    <a:pt x="154" y="459"/>
                  </a:cubicBezTo>
                  <a:cubicBezTo>
                    <a:pt x="157" y="459"/>
                    <a:pt x="161" y="459"/>
                    <a:pt x="166" y="459"/>
                  </a:cubicBezTo>
                  <a:cubicBezTo>
                    <a:pt x="170" y="459"/>
                    <a:pt x="174" y="459"/>
                    <a:pt x="178" y="459"/>
                  </a:cubicBezTo>
                  <a:cubicBezTo>
                    <a:pt x="178" y="461"/>
                    <a:pt x="178" y="461"/>
                    <a:pt x="178" y="461"/>
                  </a:cubicBezTo>
                  <a:cubicBezTo>
                    <a:pt x="170" y="462"/>
                    <a:pt x="170" y="463"/>
                    <a:pt x="170" y="469"/>
                  </a:cubicBezTo>
                  <a:moveTo>
                    <a:pt x="138" y="509"/>
                  </a:moveTo>
                  <a:cubicBezTo>
                    <a:pt x="138" y="467"/>
                    <a:pt x="138" y="467"/>
                    <a:pt x="138" y="467"/>
                  </a:cubicBezTo>
                  <a:cubicBezTo>
                    <a:pt x="138" y="462"/>
                    <a:pt x="136" y="461"/>
                    <a:pt x="130" y="461"/>
                  </a:cubicBezTo>
                  <a:cubicBezTo>
                    <a:pt x="130" y="459"/>
                    <a:pt x="130" y="459"/>
                    <a:pt x="130" y="459"/>
                  </a:cubicBezTo>
                  <a:cubicBezTo>
                    <a:pt x="133" y="459"/>
                    <a:pt x="137" y="459"/>
                    <a:pt x="140" y="459"/>
                  </a:cubicBezTo>
                  <a:cubicBezTo>
                    <a:pt x="143" y="459"/>
                    <a:pt x="147" y="459"/>
                    <a:pt x="150" y="459"/>
                  </a:cubicBezTo>
                  <a:cubicBezTo>
                    <a:pt x="149" y="461"/>
                    <a:pt x="149" y="461"/>
                    <a:pt x="149" y="461"/>
                  </a:cubicBezTo>
                  <a:cubicBezTo>
                    <a:pt x="143" y="461"/>
                    <a:pt x="142" y="462"/>
                    <a:pt x="142" y="467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9"/>
                    <a:pt x="142" y="519"/>
                    <a:pt x="142" y="519"/>
                  </a:cubicBezTo>
                  <a:cubicBezTo>
                    <a:pt x="135" y="518"/>
                    <a:pt x="135" y="518"/>
                    <a:pt x="135" y="518"/>
                  </a:cubicBezTo>
                  <a:cubicBezTo>
                    <a:pt x="93" y="468"/>
                    <a:pt x="93" y="468"/>
                    <a:pt x="93" y="468"/>
                  </a:cubicBezTo>
                  <a:cubicBezTo>
                    <a:pt x="93" y="510"/>
                    <a:pt x="93" y="510"/>
                    <a:pt x="93" y="510"/>
                  </a:cubicBezTo>
                  <a:cubicBezTo>
                    <a:pt x="93" y="515"/>
                    <a:pt x="95" y="515"/>
                    <a:pt x="102" y="516"/>
                  </a:cubicBezTo>
                  <a:cubicBezTo>
                    <a:pt x="102" y="518"/>
                    <a:pt x="102" y="518"/>
                    <a:pt x="102" y="518"/>
                  </a:cubicBezTo>
                  <a:cubicBezTo>
                    <a:pt x="99" y="518"/>
                    <a:pt x="95" y="518"/>
                    <a:pt x="92" y="518"/>
                  </a:cubicBezTo>
                  <a:cubicBezTo>
                    <a:pt x="88" y="518"/>
                    <a:pt x="85" y="518"/>
                    <a:pt x="81" y="518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88" y="515"/>
                    <a:pt x="90" y="515"/>
                    <a:pt x="90" y="510"/>
                  </a:cubicBezTo>
                  <a:cubicBezTo>
                    <a:pt x="90" y="467"/>
                    <a:pt x="90" y="467"/>
                    <a:pt x="90" y="467"/>
                  </a:cubicBezTo>
                  <a:cubicBezTo>
                    <a:pt x="90" y="462"/>
                    <a:pt x="88" y="461"/>
                    <a:pt x="82" y="461"/>
                  </a:cubicBezTo>
                  <a:cubicBezTo>
                    <a:pt x="82" y="459"/>
                    <a:pt x="82" y="459"/>
                    <a:pt x="82" y="459"/>
                  </a:cubicBezTo>
                  <a:cubicBezTo>
                    <a:pt x="85" y="459"/>
                    <a:pt x="87" y="459"/>
                    <a:pt x="90" y="459"/>
                  </a:cubicBezTo>
                  <a:cubicBezTo>
                    <a:pt x="92" y="459"/>
                    <a:pt x="95" y="459"/>
                    <a:pt x="97" y="459"/>
                  </a:cubicBezTo>
                  <a:moveTo>
                    <a:pt x="28" y="498"/>
                  </a:moveTo>
                  <a:cubicBezTo>
                    <a:pt x="28" y="511"/>
                    <a:pt x="35" y="514"/>
                    <a:pt x="47" y="514"/>
                  </a:cubicBezTo>
                  <a:cubicBezTo>
                    <a:pt x="52" y="514"/>
                    <a:pt x="59" y="513"/>
                    <a:pt x="62" y="508"/>
                  </a:cubicBezTo>
                  <a:cubicBezTo>
                    <a:pt x="65" y="504"/>
                    <a:pt x="66" y="499"/>
                    <a:pt x="66" y="494"/>
                  </a:cubicBezTo>
                  <a:cubicBezTo>
                    <a:pt x="66" y="467"/>
                    <a:pt x="66" y="467"/>
                    <a:pt x="66" y="467"/>
                  </a:cubicBezTo>
                  <a:cubicBezTo>
                    <a:pt x="66" y="462"/>
                    <a:pt x="64" y="461"/>
                    <a:pt x="57" y="461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61" y="459"/>
                    <a:pt x="65" y="459"/>
                    <a:pt x="68" y="459"/>
                  </a:cubicBezTo>
                  <a:cubicBezTo>
                    <a:pt x="72" y="459"/>
                    <a:pt x="76" y="459"/>
                    <a:pt x="79" y="459"/>
                  </a:cubicBezTo>
                  <a:cubicBezTo>
                    <a:pt x="78" y="461"/>
                    <a:pt x="78" y="461"/>
                    <a:pt x="78" y="461"/>
                  </a:cubicBezTo>
                  <a:cubicBezTo>
                    <a:pt x="72" y="461"/>
                    <a:pt x="70" y="462"/>
                    <a:pt x="70" y="467"/>
                  </a:cubicBezTo>
                  <a:cubicBezTo>
                    <a:pt x="70" y="498"/>
                    <a:pt x="70" y="498"/>
                    <a:pt x="70" y="498"/>
                  </a:cubicBezTo>
                  <a:cubicBezTo>
                    <a:pt x="70" y="503"/>
                    <a:pt x="69" y="507"/>
                    <a:pt x="66" y="511"/>
                  </a:cubicBezTo>
                  <a:cubicBezTo>
                    <a:pt x="64" y="513"/>
                    <a:pt x="60" y="517"/>
                    <a:pt x="57" y="518"/>
                  </a:cubicBezTo>
                  <a:cubicBezTo>
                    <a:pt x="53" y="519"/>
                    <a:pt x="48" y="519"/>
                    <a:pt x="44" y="519"/>
                  </a:cubicBezTo>
                  <a:cubicBezTo>
                    <a:pt x="36" y="519"/>
                    <a:pt x="26" y="518"/>
                    <a:pt x="22" y="511"/>
                  </a:cubicBezTo>
                  <a:cubicBezTo>
                    <a:pt x="20" y="507"/>
                    <a:pt x="20" y="504"/>
                    <a:pt x="20" y="499"/>
                  </a:cubicBezTo>
                  <a:cubicBezTo>
                    <a:pt x="20" y="469"/>
                    <a:pt x="20" y="469"/>
                    <a:pt x="20" y="469"/>
                  </a:cubicBezTo>
                  <a:cubicBezTo>
                    <a:pt x="20" y="462"/>
                    <a:pt x="20" y="462"/>
                    <a:pt x="11" y="461"/>
                  </a:cubicBezTo>
                  <a:cubicBezTo>
                    <a:pt x="11" y="459"/>
                    <a:pt x="11" y="459"/>
                    <a:pt x="11" y="459"/>
                  </a:cubicBezTo>
                  <a:cubicBezTo>
                    <a:pt x="15" y="459"/>
                    <a:pt x="19" y="459"/>
                    <a:pt x="24" y="459"/>
                  </a:cubicBezTo>
                  <a:cubicBezTo>
                    <a:pt x="28" y="459"/>
                    <a:pt x="33" y="459"/>
                    <a:pt x="37" y="459"/>
                  </a:cubicBezTo>
                  <a:cubicBezTo>
                    <a:pt x="37" y="461"/>
                    <a:pt x="37" y="461"/>
                    <a:pt x="37" y="461"/>
                  </a:cubicBezTo>
                  <a:cubicBezTo>
                    <a:pt x="28" y="462"/>
                    <a:pt x="28" y="462"/>
                    <a:pt x="28" y="469"/>
                  </a:cubicBezTo>
                  <a:moveTo>
                    <a:pt x="354" y="158"/>
                  </a:moveTo>
                  <a:cubicBezTo>
                    <a:pt x="354" y="222"/>
                    <a:pt x="354" y="222"/>
                    <a:pt x="354" y="222"/>
                  </a:cubicBezTo>
                  <a:cubicBezTo>
                    <a:pt x="354" y="235"/>
                    <a:pt x="360" y="236"/>
                    <a:pt x="365" y="238"/>
                  </a:cubicBezTo>
                  <a:cubicBezTo>
                    <a:pt x="370" y="238"/>
                    <a:pt x="370" y="238"/>
                    <a:pt x="370" y="238"/>
                  </a:cubicBezTo>
                  <a:cubicBezTo>
                    <a:pt x="370" y="242"/>
                    <a:pt x="370" y="242"/>
                    <a:pt x="370" y="242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21" y="238"/>
                    <a:pt x="321" y="238"/>
                    <a:pt x="321" y="238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2" y="236"/>
                    <a:pt x="336" y="238"/>
                    <a:pt x="336" y="222"/>
                  </a:cubicBezTo>
                  <a:cubicBezTo>
                    <a:pt x="336" y="96"/>
                    <a:pt x="336" y="96"/>
                    <a:pt x="336" y="96"/>
                  </a:cubicBezTo>
                  <a:cubicBezTo>
                    <a:pt x="336" y="83"/>
                    <a:pt x="329" y="83"/>
                    <a:pt x="326" y="83"/>
                  </a:cubicBezTo>
                  <a:cubicBezTo>
                    <a:pt x="319" y="83"/>
                    <a:pt x="319" y="83"/>
                    <a:pt x="319" y="83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70" y="83"/>
                    <a:pt x="370" y="83"/>
                    <a:pt x="370" y="83"/>
                  </a:cubicBezTo>
                  <a:cubicBezTo>
                    <a:pt x="363" y="83"/>
                    <a:pt x="363" y="83"/>
                    <a:pt x="363" y="83"/>
                  </a:cubicBezTo>
                  <a:cubicBezTo>
                    <a:pt x="360" y="83"/>
                    <a:pt x="355" y="83"/>
                    <a:pt x="355" y="96"/>
                  </a:cubicBezTo>
                  <a:cubicBezTo>
                    <a:pt x="355" y="148"/>
                    <a:pt x="355" y="148"/>
                    <a:pt x="355" y="148"/>
                  </a:cubicBezTo>
                  <a:moveTo>
                    <a:pt x="165" y="238"/>
                  </a:moveTo>
                  <a:cubicBezTo>
                    <a:pt x="172" y="238"/>
                    <a:pt x="172" y="238"/>
                    <a:pt x="172" y="238"/>
                  </a:cubicBezTo>
                  <a:cubicBezTo>
                    <a:pt x="175" y="238"/>
                    <a:pt x="180" y="238"/>
                    <a:pt x="180" y="222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0" y="83"/>
                    <a:pt x="173" y="83"/>
                    <a:pt x="170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07" y="83"/>
                    <a:pt x="207" y="83"/>
                    <a:pt x="207" y="83"/>
                  </a:cubicBezTo>
                  <a:cubicBezTo>
                    <a:pt x="204" y="83"/>
                    <a:pt x="199" y="83"/>
                    <a:pt x="199" y="96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77" y="148"/>
                    <a:pt x="277" y="148"/>
                    <a:pt x="277" y="148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83"/>
                    <a:pt x="270" y="83"/>
                    <a:pt x="267" y="83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83"/>
                    <a:pt x="312" y="83"/>
                    <a:pt x="312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2" y="83"/>
                    <a:pt x="295" y="84"/>
                    <a:pt x="295" y="96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5" y="233"/>
                    <a:pt x="301" y="236"/>
                    <a:pt x="305" y="238"/>
                  </a:cubicBezTo>
                  <a:cubicBezTo>
                    <a:pt x="312" y="238"/>
                    <a:pt x="312" y="238"/>
                    <a:pt x="312" y="238"/>
                  </a:cubicBezTo>
                  <a:cubicBezTo>
                    <a:pt x="312" y="242"/>
                    <a:pt x="312" y="242"/>
                    <a:pt x="312" y="242"/>
                  </a:cubicBezTo>
                  <a:cubicBezTo>
                    <a:pt x="261" y="242"/>
                    <a:pt x="261" y="242"/>
                    <a:pt x="261" y="242"/>
                  </a:cubicBezTo>
                  <a:cubicBezTo>
                    <a:pt x="261" y="238"/>
                    <a:pt x="261" y="238"/>
                    <a:pt x="261" y="238"/>
                  </a:cubicBezTo>
                  <a:cubicBezTo>
                    <a:pt x="261" y="238"/>
                    <a:pt x="264" y="238"/>
                    <a:pt x="267" y="238"/>
                  </a:cubicBezTo>
                  <a:cubicBezTo>
                    <a:pt x="271" y="237"/>
                    <a:pt x="277" y="230"/>
                    <a:pt x="277" y="222"/>
                  </a:cubicBezTo>
                  <a:cubicBezTo>
                    <a:pt x="277" y="158"/>
                    <a:pt x="277" y="158"/>
                    <a:pt x="277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35"/>
                    <a:pt x="206" y="238"/>
                    <a:pt x="209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6" y="242"/>
                    <a:pt x="216" y="242"/>
                    <a:pt x="216" y="242"/>
                  </a:cubicBezTo>
                  <a:cubicBezTo>
                    <a:pt x="165" y="242"/>
                    <a:pt x="165" y="242"/>
                    <a:pt x="165" y="242"/>
                  </a:cubicBezTo>
                  <a:moveTo>
                    <a:pt x="522" y="397"/>
                  </a:moveTo>
                  <a:cubicBezTo>
                    <a:pt x="519" y="404"/>
                    <a:pt x="518" y="419"/>
                    <a:pt x="509" y="419"/>
                  </a:cubicBezTo>
                  <a:cubicBezTo>
                    <a:pt x="460" y="419"/>
                    <a:pt x="460" y="419"/>
                    <a:pt x="460" y="419"/>
                  </a:cubicBezTo>
                  <a:cubicBezTo>
                    <a:pt x="455" y="419"/>
                    <a:pt x="456" y="416"/>
                    <a:pt x="456" y="408"/>
                  </a:cubicBezTo>
                  <a:cubicBezTo>
                    <a:pt x="456" y="347"/>
                    <a:pt x="456" y="347"/>
                    <a:pt x="456" y="347"/>
                  </a:cubicBezTo>
                  <a:cubicBezTo>
                    <a:pt x="503" y="346"/>
                    <a:pt x="503" y="346"/>
                    <a:pt x="503" y="346"/>
                  </a:cubicBezTo>
                  <a:cubicBezTo>
                    <a:pt x="513" y="346"/>
                    <a:pt x="512" y="357"/>
                    <a:pt x="512" y="361"/>
                  </a:cubicBezTo>
                  <a:cubicBezTo>
                    <a:pt x="512" y="363"/>
                    <a:pt x="517" y="363"/>
                    <a:pt x="517" y="361"/>
                  </a:cubicBezTo>
                  <a:cubicBezTo>
                    <a:pt x="517" y="322"/>
                    <a:pt x="517" y="322"/>
                    <a:pt x="517" y="322"/>
                  </a:cubicBezTo>
                  <a:cubicBezTo>
                    <a:pt x="517" y="319"/>
                    <a:pt x="513" y="318"/>
                    <a:pt x="513" y="321"/>
                  </a:cubicBezTo>
                  <a:cubicBezTo>
                    <a:pt x="512" y="326"/>
                    <a:pt x="512" y="336"/>
                    <a:pt x="504" y="337"/>
                  </a:cubicBezTo>
                  <a:cubicBezTo>
                    <a:pt x="456" y="337"/>
                    <a:pt x="456" y="337"/>
                    <a:pt x="456" y="337"/>
                  </a:cubicBezTo>
                  <a:cubicBezTo>
                    <a:pt x="456" y="273"/>
                    <a:pt x="456" y="273"/>
                    <a:pt x="456" y="273"/>
                  </a:cubicBezTo>
                  <a:cubicBezTo>
                    <a:pt x="501" y="273"/>
                    <a:pt x="501" y="273"/>
                    <a:pt x="501" y="273"/>
                  </a:cubicBezTo>
                  <a:cubicBezTo>
                    <a:pt x="504" y="273"/>
                    <a:pt x="516" y="273"/>
                    <a:pt x="516" y="294"/>
                  </a:cubicBezTo>
                  <a:cubicBezTo>
                    <a:pt x="522" y="294"/>
                    <a:pt x="522" y="294"/>
                    <a:pt x="522" y="294"/>
                  </a:cubicBezTo>
                  <a:cubicBezTo>
                    <a:pt x="521" y="288"/>
                    <a:pt x="522" y="269"/>
                    <a:pt x="522" y="269"/>
                  </a:cubicBezTo>
                  <a:cubicBezTo>
                    <a:pt x="522" y="267"/>
                    <a:pt x="519" y="264"/>
                    <a:pt x="515" y="264"/>
                  </a:cubicBezTo>
                  <a:cubicBezTo>
                    <a:pt x="506" y="265"/>
                    <a:pt x="469" y="265"/>
                    <a:pt x="417" y="264"/>
                  </a:cubicBezTo>
                  <a:cubicBezTo>
                    <a:pt x="413" y="264"/>
                    <a:pt x="413" y="264"/>
                    <a:pt x="413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0" y="264"/>
                    <a:pt x="299" y="265"/>
                    <a:pt x="299" y="267"/>
                  </a:cubicBezTo>
                  <a:cubicBezTo>
                    <a:pt x="299" y="289"/>
                    <a:pt x="299" y="289"/>
                    <a:pt x="299" y="289"/>
                  </a:cubicBezTo>
                  <a:cubicBezTo>
                    <a:pt x="304" y="289"/>
                    <a:pt x="304" y="289"/>
                    <a:pt x="304" y="289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304" y="281"/>
                    <a:pt x="307" y="273"/>
                    <a:pt x="314" y="273"/>
                  </a:cubicBezTo>
                  <a:cubicBezTo>
                    <a:pt x="358" y="273"/>
                    <a:pt x="358" y="273"/>
                    <a:pt x="358" y="273"/>
                  </a:cubicBezTo>
                  <a:cubicBezTo>
                    <a:pt x="358" y="343"/>
                    <a:pt x="358" y="343"/>
                    <a:pt x="358" y="343"/>
                  </a:cubicBezTo>
                  <a:cubicBezTo>
                    <a:pt x="358" y="413"/>
                    <a:pt x="358" y="413"/>
                    <a:pt x="358" y="413"/>
                  </a:cubicBezTo>
                  <a:cubicBezTo>
                    <a:pt x="357" y="416"/>
                    <a:pt x="354" y="424"/>
                    <a:pt x="347" y="424"/>
                  </a:cubicBezTo>
                  <a:cubicBezTo>
                    <a:pt x="340" y="424"/>
                    <a:pt x="339" y="424"/>
                    <a:pt x="336" y="423"/>
                  </a:cubicBezTo>
                  <a:cubicBezTo>
                    <a:pt x="332" y="421"/>
                    <a:pt x="324" y="413"/>
                    <a:pt x="322" y="406"/>
                  </a:cubicBezTo>
                  <a:cubicBezTo>
                    <a:pt x="295" y="343"/>
                    <a:pt x="295" y="343"/>
                    <a:pt x="295" y="343"/>
                  </a:cubicBezTo>
                  <a:cubicBezTo>
                    <a:pt x="260" y="258"/>
                    <a:pt x="260" y="258"/>
                    <a:pt x="260" y="258"/>
                  </a:cubicBezTo>
                  <a:cubicBezTo>
                    <a:pt x="260" y="257"/>
                    <a:pt x="258" y="256"/>
                    <a:pt x="257" y="258"/>
                  </a:cubicBezTo>
                  <a:cubicBezTo>
                    <a:pt x="214" y="343"/>
                    <a:pt x="214" y="343"/>
                    <a:pt x="214" y="343"/>
                  </a:cubicBezTo>
                  <a:cubicBezTo>
                    <a:pt x="179" y="413"/>
                    <a:pt x="179" y="413"/>
                    <a:pt x="179" y="413"/>
                  </a:cubicBezTo>
                  <a:cubicBezTo>
                    <a:pt x="177" y="416"/>
                    <a:pt x="172" y="422"/>
                    <a:pt x="167" y="422"/>
                  </a:cubicBezTo>
                  <a:cubicBezTo>
                    <a:pt x="163" y="422"/>
                    <a:pt x="159" y="418"/>
                    <a:pt x="159" y="411"/>
                  </a:cubicBezTo>
                  <a:cubicBezTo>
                    <a:pt x="158" y="403"/>
                    <a:pt x="158" y="398"/>
                    <a:pt x="158" y="398"/>
                  </a:cubicBezTo>
                  <a:cubicBezTo>
                    <a:pt x="158" y="343"/>
                    <a:pt x="158" y="343"/>
                    <a:pt x="158" y="343"/>
                  </a:cubicBezTo>
                  <a:cubicBezTo>
                    <a:pt x="158" y="277"/>
                    <a:pt x="158" y="277"/>
                    <a:pt x="158" y="277"/>
                  </a:cubicBezTo>
                  <a:cubicBezTo>
                    <a:pt x="158" y="275"/>
                    <a:pt x="158" y="273"/>
                    <a:pt x="161" y="273"/>
                  </a:cubicBezTo>
                  <a:cubicBezTo>
                    <a:pt x="203" y="273"/>
                    <a:pt x="203" y="273"/>
                    <a:pt x="203" y="273"/>
                  </a:cubicBezTo>
                  <a:cubicBezTo>
                    <a:pt x="207" y="274"/>
                    <a:pt x="215" y="276"/>
                    <a:pt x="215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8" y="265"/>
                    <a:pt x="216" y="265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67" y="265"/>
                    <a:pt x="53" y="264"/>
                    <a:pt x="40" y="271"/>
                  </a:cubicBezTo>
                  <a:cubicBezTo>
                    <a:pt x="4" y="293"/>
                    <a:pt x="13" y="328"/>
                    <a:pt x="24" y="340"/>
                  </a:cubicBezTo>
                  <a:cubicBezTo>
                    <a:pt x="25" y="341"/>
                    <a:pt x="26" y="342"/>
                    <a:pt x="27" y="343"/>
                  </a:cubicBezTo>
                  <a:cubicBezTo>
                    <a:pt x="36" y="349"/>
                    <a:pt x="51" y="353"/>
                    <a:pt x="59" y="355"/>
                  </a:cubicBezTo>
                  <a:cubicBezTo>
                    <a:pt x="68" y="357"/>
                    <a:pt x="83" y="359"/>
                    <a:pt x="93" y="369"/>
                  </a:cubicBezTo>
                  <a:cubicBezTo>
                    <a:pt x="105" y="381"/>
                    <a:pt x="100" y="404"/>
                    <a:pt x="89" y="415"/>
                  </a:cubicBezTo>
                  <a:cubicBezTo>
                    <a:pt x="72" y="431"/>
                    <a:pt x="44" y="433"/>
                    <a:pt x="28" y="415"/>
                  </a:cubicBezTo>
                  <a:cubicBezTo>
                    <a:pt x="24" y="410"/>
                    <a:pt x="24" y="409"/>
                    <a:pt x="23" y="407"/>
                  </a:cubicBezTo>
                  <a:cubicBezTo>
                    <a:pt x="23" y="406"/>
                    <a:pt x="21" y="398"/>
                    <a:pt x="21" y="392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427"/>
                    <a:pt x="16" y="427"/>
                    <a:pt x="16" y="427"/>
                  </a:cubicBezTo>
                  <a:cubicBezTo>
                    <a:pt x="41" y="438"/>
                    <a:pt x="73" y="440"/>
                    <a:pt x="93" y="424"/>
                  </a:cubicBezTo>
                  <a:cubicBezTo>
                    <a:pt x="109" y="410"/>
                    <a:pt x="117" y="400"/>
                    <a:pt x="117" y="377"/>
                  </a:cubicBezTo>
                  <a:cubicBezTo>
                    <a:pt x="117" y="377"/>
                    <a:pt x="116" y="351"/>
                    <a:pt x="86" y="343"/>
                  </a:cubicBezTo>
                  <a:cubicBezTo>
                    <a:pt x="60" y="336"/>
                    <a:pt x="42" y="333"/>
                    <a:pt x="35" y="323"/>
                  </a:cubicBezTo>
                  <a:cubicBezTo>
                    <a:pt x="31" y="317"/>
                    <a:pt x="24" y="291"/>
                    <a:pt x="43" y="279"/>
                  </a:cubicBezTo>
                  <a:cubicBezTo>
                    <a:pt x="50" y="276"/>
                    <a:pt x="55" y="273"/>
                    <a:pt x="69" y="273"/>
                  </a:cubicBezTo>
                  <a:cubicBezTo>
                    <a:pt x="137" y="273"/>
                    <a:pt x="137" y="273"/>
                    <a:pt x="137" y="273"/>
                  </a:cubicBezTo>
                  <a:cubicBezTo>
                    <a:pt x="139" y="273"/>
                    <a:pt x="139" y="275"/>
                    <a:pt x="139" y="277"/>
                  </a:cubicBezTo>
                  <a:cubicBezTo>
                    <a:pt x="139" y="343"/>
                    <a:pt x="139" y="343"/>
                    <a:pt x="139" y="343"/>
                  </a:cubicBezTo>
                  <a:cubicBezTo>
                    <a:pt x="139" y="398"/>
                    <a:pt x="139" y="398"/>
                    <a:pt x="139" y="398"/>
                  </a:cubicBezTo>
                  <a:cubicBezTo>
                    <a:pt x="139" y="401"/>
                    <a:pt x="138" y="409"/>
                    <a:pt x="138" y="411"/>
                  </a:cubicBezTo>
                  <a:cubicBezTo>
                    <a:pt x="138" y="414"/>
                    <a:pt x="139" y="421"/>
                    <a:pt x="133" y="422"/>
                  </a:cubicBezTo>
                  <a:cubicBezTo>
                    <a:pt x="127" y="423"/>
                    <a:pt x="121" y="423"/>
                    <a:pt x="121" y="423"/>
                  </a:cubicBezTo>
                  <a:cubicBezTo>
                    <a:pt x="121" y="427"/>
                    <a:pt x="121" y="427"/>
                    <a:pt x="121" y="427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6" y="423"/>
                    <a:pt x="206" y="423"/>
                    <a:pt x="206" y="423"/>
                  </a:cubicBezTo>
                  <a:cubicBezTo>
                    <a:pt x="202" y="423"/>
                    <a:pt x="189" y="419"/>
                    <a:pt x="196" y="404"/>
                  </a:cubicBezTo>
                  <a:cubicBezTo>
                    <a:pt x="196" y="404"/>
                    <a:pt x="217" y="361"/>
                    <a:pt x="218" y="358"/>
                  </a:cubicBezTo>
                  <a:cubicBezTo>
                    <a:pt x="220" y="356"/>
                    <a:pt x="220" y="355"/>
                    <a:pt x="223" y="355"/>
                  </a:cubicBezTo>
                  <a:cubicBezTo>
                    <a:pt x="234" y="355"/>
                    <a:pt x="234" y="355"/>
                    <a:pt x="234" y="355"/>
                  </a:cubicBezTo>
                  <a:cubicBezTo>
                    <a:pt x="278" y="355"/>
                    <a:pt x="278" y="355"/>
                    <a:pt x="278" y="355"/>
                  </a:cubicBezTo>
                  <a:cubicBezTo>
                    <a:pt x="280" y="355"/>
                    <a:pt x="281" y="356"/>
                    <a:pt x="282" y="358"/>
                  </a:cubicBezTo>
                  <a:cubicBezTo>
                    <a:pt x="303" y="410"/>
                    <a:pt x="303" y="410"/>
                    <a:pt x="303" y="410"/>
                  </a:cubicBezTo>
                  <a:cubicBezTo>
                    <a:pt x="305" y="414"/>
                    <a:pt x="303" y="423"/>
                    <a:pt x="298" y="423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396" y="427"/>
                    <a:pt x="396" y="427"/>
                    <a:pt x="396" y="427"/>
                  </a:cubicBezTo>
                  <a:cubicBezTo>
                    <a:pt x="396" y="423"/>
                    <a:pt x="396" y="423"/>
                    <a:pt x="396" y="423"/>
                  </a:cubicBezTo>
                  <a:cubicBezTo>
                    <a:pt x="391" y="423"/>
                    <a:pt x="391" y="423"/>
                    <a:pt x="391" y="423"/>
                  </a:cubicBezTo>
                  <a:cubicBezTo>
                    <a:pt x="388" y="423"/>
                    <a:pt x="376" y="421"/>
                    <a:pt x="376" y="408"/>
                  </a:cubicBezTo>
                  <a:cubicBezTo>
                    <a:pt x="376" y="343"/>
                    <a:pt x="376" y="343"/>
                    <a:pt x="376" y="343"/>
                  </a:cubicBezTo>
                  <a:cubicBezTo>
                    <a:pt x="376" y="273"/>
                    <a:pt x="376" y="273"/>
                    <a:pt x="376" y="273"/>
                  </a:cubicBezTo>
                  <a:cubicBezTo>
                    <a:pt x="420" y="273"/>
                    <a:pt x="420" y="273"/>
                    <a:pt x="420" y="273"/>
                  </a:cubicBezTo>
                  <a:cubicBezTo>
                    <a:pt x="439" y="273"/>
                    <a:pt x="438" y="280"/>
                    <a:pt x="439" y="290"/>
                  </a:cubicBezTo>
                  <a:cubicBezTo>
                    <a:pt x="439" y="406"/>
                    <a:pt x="439" y="406"/>
                    <a:pt x="439" y="406"/>
                  </a:cubicBezTo>
                  <a:cubicBezTo>
                    <a:pt x="439" y="415"/>
                    <a:pt x="436" y="418"/>
                    <a:pt x="433" y="421"/>
                  </a:cubicBezTo>
                  <a:cubicBezTo>
                    <a:pt x="430" y="423"/>
                    <a:pt x="425" y="424"/>
                    <a:pt x="420" y="424"/>
                  </a:cubicBezTo>
                  <a:cubicBezTo>
                    <a:pt x="420" y="428"/>
                    <a:pt x="420" y="428"/>
                    <a:pt x="420" y="428"/>
                  </a:cubicBezTo>
                  <a:cubicBezTo>
                    <a:pt x="449" y="427"/>
                    <a:pt x="449" y="427"/>
                    <a:pt x="449" y="427"/>
                  </a:cubicBezTo>
                  <a:cubicBezTo>
                    <a:pt x="519" y="427"/>
                    <a:pt x="519" y="427"/>
                    <a:pt x="519" y="427"/>
                  </a:cubicBezTo>
                  <a:cubicBezTo>
                    <a:pt x="523" y="427"/>
                    <a:pt x="524" y="424"/>
                    <a:pt x="524" y="422"/>
                  </a:cubicBezTo>
                  <a:cubicBezTo>
                    <a:pt x="525" y="419"/>
                    <a:pt x="527" y="401"/>
                    <a:pt x="528" y="397"/>
                  </a:cubicBezTo>
                  <a:cubicBezTo>
                    <a:pt x="528" y="395"/>
                    <a:pt x="523" y="394"/>
                    <a:pt x="522" y="397"/>
                  </a:cubicBezTo>
                  <a:close/>
                  <a:moveTo>
                    <a:pt x="274" y="345"/>
                  </a:moveTo>
                  <a:cubicBezTo>
                    <a:pt x="236" y="345"/>
                    <a:pt x="236" y="345"/>
                    <a:pt x="236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6" y="345"/>
                    <a:pt x="225" y="345"/>
                    <a:pt x="226" y="343"/>
                  </a:cubicBezTo>
                  <a:cubicBezTo>
                    <a:pt x="252" y="289"/>
                    <a:pt x="252" y="289"/>
                    <a:pt x="252" y="289"/>
                  </a:cubicBezTo>
                  <a:cubicBezTo>
                    <a:pt x="275" y="341"/>
                    <a:pt x="275" y="341"/>
                    <a:pt x="275" y="341"/>
                  </a:cubicBezTo>
                  <a:cubicBezTo>
                    <a:pt x="276" y="345"/>
                    <a:pt x="275" y="345"/>
                    <a:pt x="274" y="345"/>
                  </a:cubicBezTo>
                  <a:close/>
                  <a:moveTo>
                    <a:pt x="451" y="77"/>
                  </a:moveTo>
                  <a:cubicBezTo>
                    <a:pt x="405" y="77"/>
                    <a:pt x="367" y="115"/>
                    <a:pt x="367" y="161"/>
                  </a:cubicBezTo>
                  <a:cubicBezTo>
                    <a:pt x="367" y="207"/>
                    <a:pt x="405" y="245"/>
                    <a:pt x="451" y="245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99" y="243"/>
                    <a:pt x="535" y="207"/>
                    <a:pt x="535" y="161"/>
                  </a:cubicBezTo>
                  <a:cubicBezTo>
                    <a:pt x="535" y="115"/>
                    <a:pt x="498" y="77"/>
                    <a:pt x="451" y="77"/>
                  </a:cubicBezTo>
                  <a:close/>
                  <a:moveTo>
                    <a:pt x="471" y="232"/>
                  </a:moveTo>
                  <a:cubicBezTo>
                    <a:pt x="466" y="233"/>
                    <a:pt x="461" y="233"/>
                    <a:pt x="457" y="233"/>
                  </a:cubicBezTo>
                  <a:cubicBezTo>
                    <a:pt x="414" y="230"/>
                    <a:pt x="395" y="190"/>
                    <a:pt x="391" y="171"/>
                  </a:cubicBezTo>
                  <a:cubicBezTo>
                    <a:pt x="383" y="138"/>
                    <a:pt x="401" y="97"/>
                    <a:pt x="431" y="89"/>
                  </a:cubicBezTo>
                  <a:cubicBezTo>
                    <a:pt x="465" y="80"/>
                    <a:pt x="501" y="105"/>
                    <a:pt x="512" y="145"/>
                  </a:cubicBezTo>
                  <a:cubicBezTo>
                    <a:pt x="524" y="190"/>
                    <a:pt x="501" y="228"/>
                    <a:pt x="471" y="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gray">
            <a:xfrm>
              <a:off x="1452563" y="1881188"/>
              <a:ext cx="147637" cy="200025"/>
            </a:xfrm>
            <a:custGeom>
              <a:avLst/>
              <a:gdLst/>
              <a:ahLst/>
              <a:cxnLst>
                <a:cxn ang="0">
                  <a:pos x="4" y="57"/>
                </a:cxn>
                <a:cxn ang="0">
                  <a:pos x="54" y="3"/>
                </a:cxn>
                <a:cxn ang="0">
                  <a:pos x="88" y="69"/>
                </a:cxn>
                <a:cxn ang="0">
                  <a:pos x="38" y="122"/>
                </a:cxn>
                <a:cxn ang="0">
                  <a:pos x="4" y="57"/>
                </a:cxn>
              </a:cxnLst>
              <a:rect l="0" t="0" r="r" b="b"/>
              <a:pathLst>
                <a:path w="92" h="125">
                  <a:moveTo>
                    <a:pt x="4" y="57"/>
                  </a:moveTo>
                  <a:cubicBezTo>
                    <a:pt x="9" y="24"/>
                    <a:pt x="31" y="0"/>
                    <a:pt x="54" y="3"/>
                  </a:cubicBezTo>
                  <a:cubicBezTo>
                    <a:pt x="77" y="7"/>
                    <a:pt x="92" y="36"/>
                    <a:pt x="88" y="69"/>
                  </a:cubicBezTo>
                  <a:cubicBezTo>
                    <a:pt x="83" y="102"/>
                    <a:pt x="61" y="125"/>
                    <a:pt x="38" y="122"/>
                  </a:cubicBezTo>
                  <a:cubicBezTo>
                    <a:pt x="15" y="119"/>
                    <a:pt x="0" y="90"/>
                    <a:pt x="4" y="57"/>
                  </a:cubicBezTo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1"/>
            <p:cNvSpPr>
              <a:spLocks noEditPoints="1"/>
            </p:cNvSpPr>
            <p:nvPr/>
          </p:nvSpPr>
          <p:spPr bwMode="gray">
            <a:xfrm>
              <a:off x="2824163" y="2162176"/>
              <a:ext cx="1782762" cy="909638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175" y="372"/>
                </a:cxn>
                <a:cxn ang="0">
                  <a:pos x="112" y="538"/>
                </a:cxn>
                <a:cxn ang="0">
                  <a:pos x="324" y="461"/>
                </a:cxn>
                <a:cxn ang="0">
                  <a:pos x="324" y="461"/>
                </a:cxn>
                <a:cxn ang="0">
                  <a:pos x="291" y="541"/>
                </a:cxn>
                <a:cxn ang="0">
                  <a:pos x="288" y="567"/>
                </a:cxn>
                <a:cxn ang="0">
                  <a:pos x="355" y="477"/>
                </a:cxn>
                <a:cxn ang="0">
                  <a:pos x="526" y="443"/>
                </a:cxn>
                <a:cxn ang="0">
                  <a:pos x="415" y="398"/>
                </a:cxn>
                <a:cxn ang="0">
                  <a:pos x="422" y="564"/>
                </a:cxn>
                <a:cxn ang="0">
                  <a:pos x="495" y="450"/>
                </a:cxn>
                <a:cxn ang="0">
                  <a:pos x="646" y="538"/>
                </a:cxn>
                <a:cxn ang="0">
                  <a:pos x="609" y="424"/>
                </a:cxn>
                <a:cxn ang="0">
                  <a:pos x="609" y="398"/>
                </a:cxn>
                <a:cxn ang="0">
                  <a:pos x="579" y="398"/>
                </a:cxn>
                <a:cxn ang="0">
                  <a:pos x="579" y="424"/>
                </a:cxn>
                <a:cxn ang="0">
                  <a:pos x="650" y="564"/>
                </a:cxn>
                <a:cxn ang="0">
                  <a:pos x="706" y="461"/>
                </a:cxn>
                <a:cxn ang="0">
                  <a:pos x="705" y="484"/>
                </a:cxn>
                <a:cxn ang="0">
                  <a:pos x="817" y="545"/>
                </a:cxn>
                <a:cxn ang="0">
                  <a:pos x="747" y="394"/>
                </a:cxn>
                <a:cxn ang="0">
                  <a:pos x="946" y="424"/>
                </a:cxn>
                <a:cxn ang="0">
                  <a:pos x="878" y="398"/>
                </a:cxn>
                <a:cxn ang="0">
                  <a:pos x="884" y="564"/>
                </a:cxn>
                <a:cxn ang="0">
                  <a:pos x="272" y="251"/>
                </a:cxn>
                <a:cxn ang="0">
                  <a:pos x="138" y="208"/>
                </a:cxn>
                <a:cxn ang="0">
                  <a:pos x="4" y="251"/>
                </a:cxn>
                <a:cxn ang="0">
                  <a:pos x="125" y="253"/>
                </a:cxn>
                <a:cxn ang="0">
                  <a:pos x="240" y="251"/>
                </a:cxn>
                <a:cxn ang="0">
                  <a:pos x="338" y="148"/>
                </a:cxn>
                <a:cxn ang="0">
                  <a:pos x="337" y="172"/>
                </a:cxn>
                <a:cxn ang="0">
                  <a:pos x="449" y="233"/>
                </a:cxn>
                <a:cxn ang="0">
                  <a:pos x="379" y="82"/>
                </a:cxn>
                <a:cxn ang="0">
                  <a:pos x="593" y="119"/>
                </a:cxn>
                <a:cxn ang="0">
                  <a:pos x="546" y="227"/>
                </a:cxn>
                <a:cxn ang="0">
                  <a:pos x="595" y="227"/>
                </a:cxn>
                <a:cxn ang="0">
                  <a:pos x="551" y="83"/>
                </a:cxn>
                <a:cxn ang="0">
                  <a:pos x="624" y="0"/>
                </a:cxn>
                <a:cxn ang="0">
                  <a:pos x="671" y="251"/>
                </a:cxn>
                <a:cxn ang="0">
                  <a:pos x="702" y="251"/>
                </a:cxn>
                <a:cxn ang="0">
                  <a:pos x="687" y="13"/>
                </a:cxn>
                <a:cxn ang="0">
                  <a:pos x="875" y="237"/>
                </a:cxn>
                <a:cxn ang="0">
                  <a:pos x="772" y="168"/>
                </a:cxn>
                <a:cxn ang="0">
                  <a:pos x="873" y="97"/>
                </a:cxn>
                <a:cxn ang="0">
                  <a:pos x="818" y="255"/>
                </a:cxn>
                <a:cxn ang="0">
                  <a:pos x="930" y="207"/>
                </a:cxn>
                <a:cxn ang="0">
                  <a:pos x="1010" y="251"/>
                </a:cxn>
                <a:cxn ang="0">
                  <a:pos x="900" y="209"/>
                </a:cxn>
                <a:cxn ang="0">
                  <a:pos x="973" y="108"/>
                </a:cxn>
                <a:cxn ang="0">
                  <a:pos x="976" y="82"/>
                </a:cxn>
                <a:cxn ang="0">
                  <a:pos x="1010" y="251"/>
                </a:cxn>
                <a:cxn ang="0">
                  <a:pos x="1082" y="5"/>
                </a:cxn>
              </a:cxnLst>
              <a:rect l="0" t="0" r="r" b="b"/>
              <a:pathLst>
                <a:path w="1113" h="568">
                  <a:moveTo>
                    <a:pt x="184" y="545"/>
                  </a:moveTo>
                  <a:cubicBezTo>
                    <a:pt x="166" y="558"/>
                    <a:pt x="139" y="568"/>
                    <a:pt x="111" y="568"/>
                  </a:cubicBezTo>
                  <a:cubicBezTo>
                    <a:pt x="44" y="568"/>
                    <a:pt x="0" y="518"/>
                    <a:pt x="0" y="444"/>
                  </a:cubicBezTo>
                  <a:cubicBezTo>
                    <a:pt x="0" y="369"/>
                    <a:pt x="44" y="319"/>
                    <a:pt x="112" y="319"/>
                  </a:cubicBezTo>
                  <a:cubicBezTo>
                    <a:pt x="140" y="319"/>
                    <a:pt x="162" y="326"/>
                    <a:pt x="180" y="339"/>
                  </a:cubicBezTo>
                  <a:cubicBezTo>
                    <a:pt x="175" y="372"/>
                    <a:pt x="175" y="372"/>
                    <a:pt x="175" y="372"/>
                  </a:cubicBezTo>
                  <a:cubicBezTo>
                    <a:pt x="158" y="359"/>
                    <a:pt x="137" y="349"/>
                    <a:pt x="112" y="349"/>
                  </a:cubicBezTo>
                  <a:cubicBezTo>
                    <a:pt x="63" y="349"/>
                    <a:pt x="34" y="386"/>
                    <a:pt x="34" y="443"/>
                  </a:cubicBezTo>
                  <a:cubicBezTo>
                    <a:pt x="34" y="501"/>
                    <a:pt x="63" y="538"/>
                    <a:pt x="112" y="538"/>
                  </a:cubicBezTo>
                  <a:cubicBezTo>
                    <a:pt x="137" y="538"/>
                    <a:pt x="160" y="528"/>
                    <a:pt x="179" y="514"/>
                  </a:cubicBezTo>
                  <a:cubicBezTo>
                    <a:pt x="184" y="545"/>
                    <a:pt x="184" y="545"/>
                    <a:pt x="184" y="545"/>
                  </a:cubicBezTo>
                  <a:moveTo>
                    <a:pt x="324" y="461"/>
                  </a:moveTo>
                  <a:cubicBezTo>
                    <a:pt x="320" y="434"/>
                    <a:pt x="308" y="418"/>
                    <a:pt x="284" y="418"/>
                  </a:cubicBezTo>
                  <a:cubicBezTo>
                    <a:pt x="265" y="418"/>
                    <a:pt x="248" y="432"/>
                    <a:pt x="244" y="461"/>
                  </a:cubicBezTo>
                  <a:cubicBezTo>
                    <a:pt x="324" y="461"/>
                    <a:pt x="324" y="461"/>
                    <a:pt x="324" y="461"/>
                  </a:cubicBezTo>
                  <a:moveTo>
                    <a:pt x="355" y="484"/>
                  </a:moveTo>
                  <a:cubicBezTo>
                    <a:pt x="242" y="484"/>
                    <a:pt x="242" y="484"/>
                    <a:pt x="242" y="484"/>
                  </a:cubicBezTo>
                  <a:cubicBezTo>
                    <a:pt x="243" y="522"/>
                    <a:pt x="262" y="541"/>
                    <a:pt x="291" y="541"/>
                  </a:cubicBezTo>
                  <a:cubicBezTo>
                    <a:pt x="315" y="541"/>
                    <a:pt x="332" y="531"/>
                    <a:pt x="350" y="517"/>
                  </a:cubicBezTo>
                  <a:cubicBezTo>
                    <a:pt x="355" y="545"/>
                    <a:pt x="355" y="545"/>
                    <a:pt x="355" y="545"/>
                  </a:cubicBezTo>
                  <a:cubicBezTo>
                    <a:pt x="337" y="559"/>
                    <a:pt x="316" y="567"/>
                    <a:pt x="288" y="567"/>
                  </a:cubicBezTo>
                  <a:cubicBezTo>
                    <a:pt x="245" y="567"/>
                    <a:pt x="211" y="541"/>
                    <a:pt x="211" y="480"/>
                  </a:cubicBezTo>
                  <a:cubicBezTo>
                    <a:pt x="211" y="427"/>
                    <a:pt x="242" y="394"/>
                    <a:pt x="284" y="394"/>
                  </a:cubicBezTo>
                  <a:cubicBezTo>
                    <a:pt x="333" y="394"/>
                    <a:pt x="355" y="431"/>
                    <a:pt x="355" y="477"/>
                  </a:cubicBezTo>
                  <a:cubicBezTo>
                    <a:pt x="355" y="479"/>
                    <a:pt x="355" y="482"/>
                    <a:pt x="355" y="484"/>
                  </a:cubicBezTo>
                  <a:close/>
                  <a:moveTo>
                    <a:pt x="526" y="564"/>
                  </a:moveTo>
                  <a:cubicBezTo>
                    <a:pt x="526" y="443"/>
                    <a:pt x="526" y="443"/>
                    <a:pt x="526" y="443"/>
                  </a:cubicBezTo>
                  <a:cubicBezTo>
                    <a:pt x="526" y="413"/>
                    <a:pt x="509" y="394"/>
                    <a:pt x="478" y="394"/>
                  </a:cubicBezTo>
                  <a:cubicBezTo>
                    <a:pt x="454" y="394"/>
                    <a:pt x="435" y="407"/>
                    <a:pt x="419" y="422"/>
                  </a:cubicBezTo>
                  <a:cubicBezTo>
                    <a:pt x="415" y="398"/>
                    <a:pt x="415" y="398"/>
                    <a:pt x="415" y="398"/>
                  </a:cubicBezTo>
                  <a:cubicBezTo>
                    <a:pt x="391" y="398"/>
                    <a:pt x="391" y="398"/>
                    <a:pt x="391" y="398"/>
                  </a:cubicBezTo>
                  <a:cubicBezTo>
                    <a:pt x="391" y="564"/>
                    <a:pt x="391" y="564"/>
                    <a:pt x="391" y="564"/>
                  </a:cubicBezTo>
                  <a:cubicBezTo>
                    <a:pt x="422" y="564"/>
                    <a:pt x="422" y="564"/>
                    <a:pt x="422" y="564"/>
                  </a:cubicBezTo>
                  <a:cubicBezTo>
                    <a:pt x="422" y="449"/>
                    <a:pt x="422" y="449"/>
                    <a:pt x="422" y="449"/>
                  </a:cubicBezTo>
                  <a:cubicBezTo>
                    <a:pt x="437" y="433"/>
                    <a:pt x="453" y="422"/>
                    <a:pt x="470" y="422"/>
                  </a:cubicBezTo>
                  <a:cubicBezTo>
                    <a:pt x="488" y="422"/>
                    <a:pt x="495" y="433"/>
                    <a:pt x="495" y="450"/>
                  </a:cubicBezTo>
                  <a:cubicBezTo>
                    <a:pt x="495" y="564"/>
                    <a:pt x="495" y="564"/>
                    <a:pt x="495" y="564"/>
                  </a:cubicBezTo>
                  <a:moveTo>
                    <a:pt x="650" y="564"/>
                  </a:moveTo>
                  <a:cubicBezTo>
                    <a:pt x="646" y="538"/>
                    <a:pt x="646" y="538"/>
                    <a:pt x="646" y="538"/>
                  </a:cubicBezTo>
                  <a:cubicBezTo>
                    <a:pt x="642" y="538"/>
                    <a:pt x="637" y="539"/>
                    <a:pt x="632" y="539"/>
                  </a:cubicBezTo>
                  <a:cubicBezTo>
                    <a:pt x="614" y="539"/>
                    <a:pt x="609" y="530"/>
                    <a:pt x="609" y="517"/>
                  </a:cubicBezTo>
                  <a:cubicBezTo>
                    <a:pt x="609" y="424"/>
                    <a:pt x="609" y="424"/>
                    <a:pt x="609" y="424"/>
                  </a:cubicBezTo>
                  <a:cubicBezTo>
                    <a:pt x="649" y="424"/>
                    <a:pt x="649" y="424"/>
                    <a:pt x="649" y="424"/>
                  </a:cubicBezTo>
                  <a:cubicBezTo>
                    <a:pt x="645" y="398"/>
                    <a:pt x="645" y="398"/>
                    <a:pt x="645" y="398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609" y="338"/>
                    <a:pt x="609" y="338"/>
                    <a:pt x="609" y="338"/>
                  </a:cubicBezTo>
                  <a:cubicBezTo>
                    <a:pt x="579" y="342"/>
                    <a:pt x="579" y="342"/>
                    <a:pt x="579" y="342"/>
                  </a:cubicBezTo>
                  <a:cubicBezTo>
                    <a:pt x="579" y="398"/>
                    <a:pt x="579" y="398"/>
                    <a:pt x="579" y="398"/>
                  </a:cubicBezTo>
                  <a:cubicBezTo>
                    <a:pt x="554" y="398"/>
                    <a:pt x="554" y="398"/>
                    <a:pt x="554" y="398"/>
                  </a:cubicBezTo>
                  <a:cubicBezTo>
                    <a:pt x="554" y="424"/>
                    <a:pt x="554" y="424"/>
                    <a:pt x="554" y="424"/>
                  </a:cubicBezTo>
                  <a:cubicBezTo>
                    <a:pt x="579" y="424"/>
                    <a:pt x="579" y="424"/>
                    <a:pt x="579" y="424"/>
                  </a:cubicBezTo>
                  <a:cubicBezTo>
                    <a:pt x="579" y="522"/>
                    <a:pt x="579" y="522"/>
                    <a:pt x="579" y="522"/>
                  </a:cubicBezTo>
                  <a:cubicBezTo>
                    <a:pt x="579" y="556"/>
                    <a:pt x="598" y="566"/>
                    <a:pt x="627" y="566"/>
                  </a:cubicBezTo>
                  <a:cubicBezTo>
                    <a:pt x="638" y="566"/>
                    <a:pt x="645" y="565"/>
                    <a:pt x="650" y="564"/>
                  </a:cubicBezTo>
                  <a:moveTo>
                    <a:pt x="786" y="461"/>
                  </a:moveTo>
                  <a:cubicBezTo>
                    <a:pt x="782" y="434"/>
                    <a:pt x="770" y="418"/>
                    <a:pt x="746" y="418"/>
                  </a:cubicBezTo>
                  <a:cubicBezTo>
                    <a:pt x="727" y="418"/>
                    <a:pt x="711" y="432"/>
                    <a:pt x="706" y="461"/>
                  </a:cubicBezTo>
                  <a:cubicBezTo>
                    <a:pt x="786" y="461"/>
                    <a:pt x="786" y="461"/>
                    <a:pt x="786" y="461"/>
                  </a:cubicBezTo>
                  <a:moveTo>
                    <a:pt x="817" y="484"/>
                  </a:moveTo>
                  <a:cubicBezTo>
                    <a:pt x="705" y="484"/>
                    <a:pt x="705" y="484"/>
                    <a:pt x="705" y="484"/>
                  </a:cubicBezTo>
                  <a:cubicBezTo>
                    <a:pt x="706" y="522"/>
                    <a:pt x="724" y="541"/>
                    <a:pt x="753" y="541"/>
                  </a:cubicBezTo>
                  <a:cubicBezTo>
                    <a:pt x="777" y="541"/>
                    <a:pt x="794" y="531"/>
                    <a:pt x="813" y="517"/>
                  </a:cubicBezTo>
                  <a:cubicBezTo>
                    <a:pt x="817" y="545"/>
                    <a:pt x="817" y="545"/>
                    <a:pt x="817" y="545"/>
                  </a:cubicBezTo>
                  <a:cubicBezTo>
                    <a:pt x="799" y="559"/>
                    <a:pt x="778" y="567"/>
                    <a:pt x="751" y="567"/>
                  </a:cubicBezTo>
                  <a:cubicBezTo>
                    <a:pt x="707" y="567"/>
                    <a:pt x="674" y="541"/>
                    <a:pt x="674" y="480"/>
                  </a:cubicBezTo>
                  <a:cubicBezTo>
                    <a:pt x="674" y="427"/>
                    <a:pt x="705" y="394"/>
                    <a:pt x="747" y="394"/>
                  </a:cubicBezTo>
                  <a:cubicBezTo>
                    <a:pt x="795" y="394"/>
                    <a:pt x="817" y="431"/>
                    <a:pt x="817" y="477"/>
                  </a:cubicBezTo>
                  <a:cubicBezTo>
                    <a:pt x="817" y="479"/>
                    <a:pt x="817" y="482"/>
                    <a:pt x="817" y="484"/>
                  </a:cubicBezTo>
                  <a:close/>
                  <a:moveTo>
                    <a:pt x="946" y="424"/>
                  </a:moveTo>
                  <a:cubicBezTo>
                    <a:pt x="941" y="394"/>
                    <a:pt x="941" y="394"/>
                    <a:pt x="941" y="394"/>
                  </a:cubicBezTo>
                  <a:cubicBezTo>
                    <a:pt x="914" y="395"/>
                    <a:pt x="895" y="412"/>
                    <a:pt x="883" y="431"/>
                  </a:cubicBezTo>
                  <a:cubicBezTo>
                    <a:pt x="878" y="398"/>
                    <a:pt x="878" y="398"/>
                    <a:pt x="878" y="398"/>
                  </a:cubicBezTo>
                  <a:cubicBezTo>
                    <a:pt x="853" y="398"/>
                    <a:pt x="853" y="398"/>
                    <a:pt x="853" y="398"/>
                  </a:cubicBezTo>
                  <a:cubicBezTo>
                    <a:pt x="853" y="564"/>
                    <a:pt x="853" y="564"/>
                    <a:pt x="853" y="564"/>
                  </a:cubicBezTo>
                  <a:cubicBezTo>
                    <a:pt x="884" y="564"/>
                    <a:pt x="884" y="564"/>
                    <a:pt x="884" y="564"/>
                  </a:cubicBezTo>
                  <a:cubicBezTo>
                    <a:pt x="884" y="465"/>
                    <a:pt x="884" y="465"/>
                    <a:pt x="884" y="465"/>
                  </a:cubicBezTo>
                  <a:cubicBezTo>
                    <a:pt x="895" y="443"/>
                    <a:pt x="919" y="425"/>
                    <a:pt x="946" y="424"/>
                  </a:cubicBezTo>
                  <a:moveTo>
                    <a:pt x="272" y="251"/>
                  </a:moveTo>
                  <a:cubicBezTo>
                    <a:pt x="253" y="11"/>
                    <a:pt x="253" y="11"/>
                    <a:pt x="253" y="11"/>
                  </a:cubicBezTo>
                  <a:cubicBezTo>
                    <a:pt x="213" y="11"/>
                    <a:pt x="213" y="11"/>
                    <a:pt x="213" y="11"/>
                  </a:cubicBezTo>
                  <a:cubicBezTo>
                    <a:pt x="138" y="208"/>
                    <a:pt x="138" y="208"/>
                    <a:pt x="138" y="208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4" y="251"/>
                    <a:pt x="4" y="251"/>
                    <a:pt x="4" y="251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125" y="253"/>
                    <a:pt x="125" y="253"/>
                    <a:pt x="125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40" y="251"/>
                    <a:pt x="240" y="251"/>
                    <a:pt x="240" y="251"/>
                  </a:cubicBezTo>
                  <a:moveTo>
                    <a:pt x="418" y="148"/>
                  </a:moveTo>
                  <a:cubicBezTo>
                    <a:pt x="414" y="122"/>
                    <a:pt x="403" y="106"/>
                    <a:pt x="379" y="106"/>
                  </a:cubicBezTo>
                  <a:cubicBezTo>
                    <a:pt x="359" y="106"/>
                    <a:pt x="343" y="120"/>
                    <a:pt x="338" y="148"/>
                  </a:cubicBezTo>
                  <a:cubicBezTo>
                    <a:pt x="418" y="148"/>
                    <a:pt x="418" y="148"/>
                    <a:pt x="418" y="148"/>
                  </a:cubicBezTo>
                  <a:moveTo>
                    <a:pt x="450" y="172"/>
                  </a:moveTo>
                  <a:cubicBezTo>
                    <a:pt x="337" y="172"/>
                    <a:pt x="337" y="172"/>
                    <a:pt x="337" y="172"/>
                  </a:cubicBezTo>
                  <a:cubicBezTo>
                    <a:pt x="338" y="210"/>
                    <a:pt x="356" y="229"/>
                    <a:pt x="385" y="229"/>
                  </a:cubicBezTo>
                  <a:cubicBezTo>
                    <a:pt x="409" y="229"/>
                    <a:pt x="427" y="219"/>
                    <a:pt x="445" y="205"/>
                  </a:cubicBezTo>
                  <a:cubicBezTo>
                    <a:pt x="449" y="233"/>
                    <a:pt x="449" y="233"/>
                    <a:pt x="449" y="233"/>
                  </a:cubicBezTo>
                  <a:cubicBezTo>
                    <a:pt x="431" y="247"/>
                    <a:pt x="410" y="255"/>
                    <a:pt x="383" y="255"/>
                  </a:cubicBezTo>
                  <a:cubicBezTo>
                    <a:pt x="340" y="255"/>
                    <a:pt x="306" y="229"/>
                    <a:pt x="306" y="168"/>
                  </a:cubicBezTo>
                  <a:cubicBezTo>
                    <a:pt x="306" y="115"/>
                    <a:pt x="337" y="82"/>
                    <a:pt x="379" y="82"/>
                  </a:cubicBezTo>
                  <a:cubicBezTo>
                    <a:pt x="427" y="82"/>
                    <a:pt x="450" y="119"/>
                    <a:pt x="450" y="165"/>
                  </a:cubicBezTo>
                  <a:cubicBezTo>
                    <a:pt x="450" y="167"/>
                    <a:pt x="450" y="170"/>
                    <a:pt x="450" y="172"/>
                  </a:cubicBezTo>
                  <a:close/>
                  <a:moveTo>
                    <a:pt x="593" y="119"/>
                  </a:moveTo>
                  <a:cubicBezTo>
                    <a:pt x="580" y="112"/>
                    <a:pt x="570" y="109"/>
                    <a:pt x="552" y="109"/>
                  </a:cubicBezTo>
                  <a:cubicBezTo>
                    <a:pt x="526" y="109"/>
                    <a:pt x="507" y="131"/>
                    <a:pt x="507" y="172"/>
                  </a:cubicBezTo>
                  <a:cubicBezTo>
                    <a:pt x="507" y="208"/>
                    <a:pt x="524" y="227"/>
                    <a:pt x="546" y="227"/>
                  </a:cubicBezTo>
                  <a:cubicBezTo>
                    <a:pt x="565" y="227"/>
                    <a:pt x="580" y="216"/>
                    <a:pt x="593" y="198"/>
                  </a:cubicBezTo>
                  <a:moveTo>
                    <a:pt x="599" y="251"/>
                  </a:moveTo>
                  <a:cubicBezTo>
                    <a:pt x="595" y="227"/>
                    <a:pt x="595" y="227"/>
                    <a:pt x="595" y="227"/>
                  </a:cubicBezTo>
                  <a:cubicBezTo>
                    <a:pt x="583" y="242"/>
                    <a:pt x="566" y="255"/>
                    <a:pt x="541" y="255"/>
                  </a:cubicBezTo>
                  <a:cubicBezTo>
                    <a:pt x="506" y="255"/>
                    <a:pt x="476" y="229"/>
                    <a:pt x="476" y="173"/>
                  </a:cubicBezTo>
                  <a:cubicBezTo>
                    <a:pt x="476" y="113"/>
                    <a:pt x="511" y="83"/>
                    <a:pt x="551" y="83"/>
                  </a:cubicBezTo>
                  <a:cubicBezTo>
                    <a:pt x="567" y="83"/>
                    <a:pt x="582" y="86"/>
                    <a:pt x="593" y="91"/>
                  </a:cubicBezTo>
                  <a:cubicBezTo>
                    <a:pt x="593" y="5"/>
                    <a:pt x="593" y="5"/>
                    <a:pt x="593" y="5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251"/>
                    <a:pt x="624" y="251"/>
                    <a:pt x="624" y="251"/>
                  </a:cubicBezTo>
                  <a:lnTo>
                    <a:pt x="599" y="251"/>
                  </a:lnTo>
                  <a:close/>
                  <a:moveTo>
                    <a:pt x="671" y="251"/>
                  </a:moveTo>
                  <a:cubicBezTo>
                    <a:pt x="671" y="85"/>
                    <a:pt x="671" y="85"/>
                    <a:pt x="671" y="85"/>
                  </a:cubicBezTo>
                  <a:cubicBezTo>
                    <a:pt x="702" y="85"/>
                    <a:pt x="702" y="85"/>
                    <a:pt x="702" y="85"/>
                  </a:cubicBezTo>
                  <a:cubicBezTo>
                    <a:pt x="702" y="251"/>
                    <a:pt x="702" y="251"/>
                    <a:pt x="702" y="251"/>
                  </a:cubicBezTo>
                  <a:moveTo>
                    <a:pt x="687" y="52"/>
                  </a:moveTo>
                  <a:cubicBezTo>
                    <a:pt x="676" y="52"/>
                    <a:pt x="667" y="43"/>
                    <a:pt x="667" y="33"/>
                  </a:cubicBezTo>
                  <a:cubicBezTo>
                    <a:pt x="667" y="22"/>
                    <a:pt x="676" y="13"/>
                    <a:pt x="687" y="13"/>
                  </a:cubicBezTo>
                  <a:cubicBezTo>
                    <a:pt x="698" y="13"/>
                    <a:pt x="707" y="22"/>
                    <a:pt x="707" y="33"/>
                  </a:cubicBezTo>
                  <a:cubicBezTo>
                    <a:pt x="707" y="43"/>
                    <a:pt x="698" y="52"/>
                    <a:pt x="687" y="52"/>
                  </a:cubicBezTo>
                  <a:close/>
                  <a:moveTo>
                    <a:pt x="875" y="237"/>
                  </a:moveTo>
                  <a:cubicBezTo>
                    <a:pt x="870" y="209"/>
                    <a:pt x="870" y="209"/>
                    <a:pt x="870" y="209"/>
                  </a:cubicBezTo>
                  <a:cubicBezTo>
                    <a:pt x="853" y="224"/>
                    <a:pt x="839" y="228"/>
                    <a:pt x="822" y="228"/>
                  </a:cubicBezTo>
                  <a:cubicBezTo>
                    <a:pt x="793" y="228"/>
                    <a:pt x="772" y="209"/>
                    <a:pt x="772" y="168"/>
                  </a:cubicBezTo>
                  <a:cubicBezTo>
                    <a:pt x="772" y="130"/>
                    <a:pt x="791" y="109"/>
                    <a:pt x="818" y="109"/>
                  </a:cubicBezTo>
                  <a:cubicBezTo>
                    <a:pt x="837" y="109"/>
                    <a:pt x="853" y="115"/>
                    <a:pt x="868" y="128"/>
                  </a:cubicBezTo>
                  <a:cubicBezTo>
                    <a:pt x="873" y="97"/>
                    <a:pt x="873" y="97"/>
                    <a:pt x="873" y="97"/>
                  </a:cubicBezTo>
                  <a:cubicBezTo>
                    <a:pt x="860" y="88"/>
                    <a:pt x="843" y="82"/>
                    <a:pt x="819" y="82"/>
                  </a:cubicBezTo>
                  <a:cubicBezTo>
                    <a:pt x="776" y="82"/>
                    <a:pt x="741" y="112"/>
                    <a:pt x="741" y="169"/>
                  </a:cubicBezTo>
                  <a:cubicBezTo>
                    <a:pt x="741" y="224"/>
                    <a:pt x="773" y="255"/>
                    <a:pt x="818" y="255"/>
                  </a:cubicBezTo>
                  <a:cubicBezTo>
                    <a:pt x="840" y="255"/>
                    <a:pt x="858" y="250"/>
                    <a:pt x="875" y="237"/>
                  </a:cubicBezTo>
                  <a:moveTo>
                    <a:pt x="1005" y="167"/>
                  </a:moveTo>
                  <a:cubicBezTo>
                    <a:pt x="943" y="173"/>
                    <a:pt x="930" y="190"/>
                    <a:pt x="930" y="207"/>
                  </a:cubicBezTo>
                  <a:cubicBezTo>
                    <a:pt x="930" y="221"/>
                    <a:pt x="939" y="229"/>
                    <a:pt x="955" y="229"/>
                  </a:cubicBezTo>
                  <a:cubicBezTo>
                    <a:pt x="973" y="229"/>
                    <a:pt x="991" y="220"/>
                    <a:pt x="1005" y="206"/>
                  </a:cubicBezTo>
                  <a:moveTo>
                    <a:pt x="1010" y="251"/>
                  </a:moveTo>
                  <a:cubicBezTo>
                    <a:pt x="1007" y="229"/>
                    <a:pt x="1007" y="229"/>
                    <a:pt x="1007" y="229"/>
                  </a:cubicBezTo>
                  <a:cubicBezTo>
                    <a:pt x="994" y="243"/>
                    <a:pt x="976" y="255"/>
                    <a:pt x="948" y="255"/>
                  </a:cubicBezTo>
                  <a:cubicBezTo>
                    <a:pt x="919" y="255"/>
                    <a:pt x="900" y="237"/>
                    <a:pt x="900" y="209"/>
                  </a:cubicBezTo>
                  <a:cubicBezTo>
                    <a:pt x="900" y="167"/>
                    <a:pt x="935" y="151"/>
                    <a:pt x="1005" y="144"/>
                  </a:cubicBezTo>
                  <a:cubicBezTo>
                    <a:pt x="1005" y="137"/>
                    <a:pt x="1005" y="137"/>
                    <a:pt x="1005" y="137"/>
                  </a:cubicBezTo>
                  <a:cubicBezTo>
                    <a:pt x="1005" y="116"/>
                    <a:pt x="992" y="108"/>
                    <a:pt x="973" y="108"/>
                  </a:cubicBezTo>
                  <a:cubicBezTo>
                    <a:pt x="953" y="108"/>
                    <a:pt x="934" y="115"/>
                    <a:pt x="915" y="123"/>
                  </a:cubicBezTo>
                  <a:cubicBezTo>
                    <a:pt x="911" y="96"/>
                    <a:pt x="911" y="96"/>
                    <a:pt x="911" y="96"/>
                  </a:cubicBezTo>
                  <a:cubicBezTo>
                    <a:pt x="931" y="88"/>
                    <a:pt x="950" y="82"/>
                    <a:pt x="976" y="82"/>
                  </a:cubicBezTo>
                  <a:cubicBezTo>
                    <a:pt x="1016" y="82"/>
                    <a:pt x="1036" y="98"/>
                    <a:pt x="1036" y="135"/>
                  </a:cubicBezTo>
                  <a:cubicBezTo>
                    <a:pt x="1036" y="251"/>
                    <a:pt x="1036" y="251"/>
                    <a:pt x="1036" y="251"/>
                  </a:cubicBezTo>
                  <a:lnTo>
                    <a:pt x="1010" y="251"/>
                  </a:lnTo>
                  <a:close/>
                  <a:moveTo>
                    <a:pt x="1113" y="251"/>
                  </a:moveTo>
                  <a:cubicBezTo>
                    <a:pt x="1113" y="0"/>
                    <a:pt x="1113" y="0"/>
                    <a:pt x="1113" y="0"/>
                  </a:cubicBezTo>
                  <a:cubicBezTo>
                    <a:pt x="1082" y="5"/>
                    <a:pt x="1082" y="5"/>
                    <a:pt x="1082" y="5"/>
                  </a:cubicBezTo>
                  <a:cubicBezTo>
                    <a:pt x="1082" y="251"/>
                    <a:pt x="1082" y="251"/>
                    <a:pt x="1082" y="251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3886200" y="345058"/>
            <a:ext cx="4267200" cy="12939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3878960" y="1779219"/>
            <a:ext cx="4355776" cy="428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unity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 descr="communityTitle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4" name="Group 26"/>
          <p:cNvGrpSpPr/>
          <p:nvPr userDrawn="1"/>
        </p:nvGrpSpPr>
        <p:grpSpPr bwMode="gray">
          <a:xfrm>
            <a:off x="6222506" y="534074"/>
            <a:ext cx="2164221" cy="1048129"/>
            <a:chOff x="1017588" y="1603376"/>
            <a:chExt cx="3589337" cy="1738312"/>
          </a:xfrm>
        </p:grpSpPr>
        <p:sp>
          <p:nvSpPr>
            <p:cNvPr id="25" name="Freeform 11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  <a:cxn ang="0">
                  <a:pos x="13" y="0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D8C2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gray">
            <a:xfrm>
              <a:off x="1228725" y="2555876"/>
              <a:ext cx="325437" cy="18573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03" y="52"/>
                </a:cxn>
                <a:cxn ang="0">
                  <a:pos x="205" y="117"/>
                </a:cxn>
                <a:cxn ang="0">
                  <a:pos x="0" y="36"/>
                </a:cxn>
              </a:cxnLst>
              <a:rect l="0" t="0" r="r" b="b"/>
              <a:pathLst>
                <a:path w="205" h="117">
                  <a:moveTo>
                    <a:pt x="13" y="0"/>
                  </a:moveTo>
                  <a:lnTo>
                    <a:pt x="203" y="52"/>
                  </a:lnTo>
                  <a:lnTo>
                    <a:pt x="205" y="117"/>
                  </a:lnTo>
                  <a:lnTo>
                    <a:pt x="0" y="3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</a:path>
              </a:pathLst>
            </a:custGeom>
            <a:solidFill>
              <a:srgbClr val="E3701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Freeform 14"/>
            <p:cNvSpPr>
              <a:spLocks/>
            </p:cNvSpPr>
            <p:nvPr/>
          </p:nvSpPr>
          <p:spPr bwMode="gray">
            <a:xfrm>
              <a:off x="1017588" y="1770063"/>
              <a:ext cx="893762" cy="1571625"/>
            </a:xfrm>
            <a:custGeom>
              <a:avLst/>
              <a:gdLst/>
              <a:ahLst/>
              <a:cxnLst>
                <a:cxn ang="0">
                  <a:pos x="558" y="0"/>
                </a:cxn>
                <a:cxn ang="0">
                  <a:pos x="359" y="327"/>
                </a:cxn>
                <a:cxn ang="0">
                  <a:pos x="146" y="979"/>
                </a:cxn>
                <a:cxn ang="0">
                  <a:pos x="46" y="980"/>
                </a:cxn>
                <a:cxn ang="0">
                  <a:pos x="266" y="369"/>
                </a:cxn>
                <a:cxn ang="0">
                  <a:pos x="474" y="1"/>
                </a:cxn>
                <a:cxn ang="0">
                  <a:pos x="558" y="0"/>
                </a:cxn>
              </a:cxnLst>
              <a:rect l="0" t="0" r="r" b="b"/>
              <a:pathLst>
                <a:path w="558" h="980">
                  <a:moveTo>
                    <a:pt x="558" y="0"/>
                  </a:moveTo>
                  <a:cubicBezTo>
                    <a:pt x="533" y="114"/>
                    <a:pt x="477" y="245"/>
                    <a:pt x="359" y="327"/>
                  </a:cubicBezTo>
                  <a:cubicBezTo>
                    <a:pt x="194" y="443"/>
                    <a:pt x="62" y="612"/>
                    <a:pt x="146" y="979"/>
                  </a:cubicBezTo>
                  <a:cubicBezTo>
                    <a:pt x="46" y="980"/>
                    <a:pt x="46" y="980"/>
                    <a:pt x="46" y="980"/>
                  </a:cubicBezTo>
                  <a:cubicBezTo>
                    <a:pt x="0" y="724"/>
                    <a:pt x="67" y="497"/>
                    <a:pt x="266" y="369"/>
                  </a:cubicBezTo>
                  <a:cubicBezTo>
                    <a:pt x="404" y="279"/>
                    <a:pt x="457" y="130"/>
                    <a:pt x="474" y="1"/>
                  </a:cubicBezTo>
                  <a:lnTo>
                    <a:pt x="558" y="0"/>
                  </a:lnTo>
                  <a:close/>
                </a:path>
              </a:pathLst>
            </a:custGeom>
            <a:noFill/>
            <a:ln w="6" cap="flat">
              <a:solidFill>
                <a:srgbClr val="E3701E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Freeform 15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  <a:cxn ang="0">
                  <a:pos x="0" y="5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16"/>
            <p:cNvSpPr>
              <a:spLocks/>
            </p:cNvSpPr>
            <p:nvPr/>
          </p:nvSpPr>
          <p:spPr bwMode="gray">
            <a:xfrm>
              <a:off x="1276350" y="2822576"/>
              <a:ext cx="427037" cy="109538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66" y="0"/>
                </a:cxn>
                <a:cxn ang="0">
                  <a:pos x="269" y="32"/>
                </a:cxn>
                <a:cxn ang="0">
                  <a:pos x="0" y="69"/>
                </a:cxn>
              </a:cxnLst>
              <a:rect l="0" t="0" r="r" b="b"/>
              <a:pathLst>
                <a:path w="269" h="69">
                  <a:moveTo>
                    <a:pt x="0" y="5"/>
                  </a:moveTo>
                  <a:lnTo>
                    <a:pt x="266" y="0"/>
                  </a:lnTo>
                  <a:lnTo>
                    <a:pt x="269" y="32"/>
                  </a:lnTo>
                  <a:lnTo>
                    <a:pt x="0" y="69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17"/>
            <p:cNvSpPr>
              <a:spLocks/>
            </p:cNvSpPr>
            <p:nvPr/>
          </p:nvSpPr>
          <p:spPr bwMode="gray">
            <a:xfrm>
              <a:off x="1214438" y="1603376"/>
              <a:ext cx="603250" cy="1481138"/>
            </a:xfrm>
            <a:custGeom>
              <a:avLst/>
              <a:gdLst/>
              <a:ahLst/>
              <a:cxnLst>
                <a:cxn ang="0">
                  <a:pos x="330" y="924"/>
                </a:cxn>
                <a:cxn ang="0">
                  <a:pos x="166" y="422"/>
                </a:cxn>
                <a:cxn ang="0">
                  <a:pos x="139" y="0"/>
                </a:cxn>
                <a:cxn ang="0">
                  <a:pos x="51" y="0"/>
                </a:cxn>
                <a:cxn ang="0">
                  <a:pos x="142" y="437"/>
                </a:cxn>
                <a:cxn ang="0">
                  <a:pos x="242" y="641"/>
                </a:cxn>
                <a:cxn ang="0">
                  <a:pos x="217" y="924"/>
                </a:cxn>
              </a:cxnLst>
              <a:rect l="0" t="0" r="r" b="b"/>
              <a:pathLst>
                <a:path w="377" h="924">
                  <a:moveTo>
                    <a:pt x="330" y="924"/>
                  </a:moveTo>
                  <a:cubicBezTo>
                    <a:pt x="377" y="711"/>
                    <a:pt x="275" y="580"/>
                    <a:pt x="166" y="422"/>
                  </a:cubicBezTo>
                  <a:cubicBezTo>
                    <a:pt x="59" y="267"/>
                    <a:pt x="75" y="154"/>
                    <a:pt x="139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" y="165"/>
                    <a:pt x="0" y="272"/>
                    <a:pt x="142" y="437"/>
                  </a:cubicBezTo>
                  <a:cubicBezTo>
                    <a:pt x="195" y="498"/>
                    <a:pt x="228" y="567"/>
                    <a:pt x="242" y="641"/>
                  </a:cubicBezTo>
                  <a:cubicBezTo>
                    <a:pt x="260" y="731"/>
                    <a:pt x="251" y="827"/>
                    <a:pt x="217" y="924"/>
                  </a:cubicBezTo>
                </a:path>
              </a:pathLst>
            </a:custGeom>
            <a:solidFill>
              <a:srgbClr val="00659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18"/>
            <p:cNvSpPr>
              <a:spLocks noChangeArrowheads="1"/>
            </p:cNvSpPr>
            <p:nvPr/>
          </p:nvSpPr>
          <p:spPr bwMode="gray">
            <a:xfrm>
              <a:off x="1739900" y="2116138"/>
              <a:ext cx="968375" cy="969963"/>
            </a:xfrm>
            <a:prstGeom prst="rect">
              <a:avLst/>
            </a:prstGeom>
            <a:solidFill>
              <a:srgbClr val="D3124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19"/>
            <p:cNvSpPr>
              <a:spLocks noEditPoints="1"/>
            </p:cNvSpPr>
            <p:nvPr/>
          </p:nvSpPr>
          <p:spPr bwMode="gray">
            <a:xfrm>
              <a:off x="1795463" y="2182813"/>
              <a:ext cx="857250" cy="831850"/>
            </a:xfrm>
            <a:custGeom>
              <a:avLst/>
              <a:gdLst/>
              <a:ahLst/>
              <a:cxnLst>
                <a:cxn ang="0">
                  <a:pos x="87" y="233"/>
                </a:cxn>
                <a:cxn ang="0">
                  <a:pos x="291" y="58"/>
                </a:cxn>
                <a:cxn ang="0">
                  <a:pos x="264" y="58"/>
                </a:cxn>
                <a:cxn ang="0">
                  <a:pos x="253" y="0"/>
                </a:cxn>
                <a:cxn ang="0">
                  <a:pos x="280" y="0"/>
                </a:cxn>
                <a:cxn ang="0">
                  <a:pos x="514" y="53"/>
                </a:cxn>
                <a:cxn ang="0">
                  <a:pos x="478" y="58"/>
                </a:cxn>
                <a:cxn ang="0">
                  <a:pos x="517" y="0"/>
                </a:cxn>
                <a:cxn ang="0">
                  <a:pos x="491" y="27"/>
                </a:cxn>
                <a:cxn ang="0">
                  <a:pos x="392" y="19"/>
                </a:cxn>
                <a:cxn ang="0">
                  <a:pos x="33" y="12"/>
                </a:cxn>
                <a:cxn ang="0">
                  <a:pos x="37" y="0"/>
                </a:cxn>
                <a:cxn ang="0">
                  <a:pos x="41" y="12"/>
                </a:cxn>
                <a:cxn ang="0">
                  <a:pos x="508" y="489"/>
                </a:cxn>
                <a:cxn ang="0">
                  <a:pos x="519" y="518"/>
                </a:cxn>
                <a:cxn ang="0">
                  <a:pos x="478" y="462"/>
                </a:cxn>
                <a:cxn ang="0">
                  <a:pos x="431" y="466"/>
                </a:cxn>
                <a:cxn ang="0">
                  <a:pos x="475" y="472"/>
                </a:cxn>
                <a:cxn ang="0">
                  <a:pos x="463" y="518"/>
                </a:cxn>
                <a:cxn ang="0">
                  <a:pos x="410" y="518"/>
                </a:cxn>
                <a:cxn ang="0">
                  <a:pos x="422" y="459"/>
                </a:cxn>
                <a:cxn ang="0">
                  <a:pos x="367" y="519"/>
                </a:cxn>
                <a:cxn ang="0">
                  <a:pos x="386" y="502"/>
                </a:cxn>
                <a:cxn ang="0">
                  <a:pos x="296" y="459"/>
                </a:cxn>
                <a:cxn ang="0">
                  <a:pos x="344" y="518"/>
                </a:cxn>
                <a:cxn ang="0">
                  <a:pos x="312" y="469"/>
                </a:cxn>
                <a:cxn ang="0">
                  <a:pos x="221" y="503"/>
                </a:cxn>
                <a:cxn ang="0">
                  <a:pos x="192" y="459"/>
                </a:cxn>
                <a:cxn ang="0">
                  <a:pos x="225" y="461"/>
                </a:cxn>
                <a:cxn ang="0">
                  <a:pos x="287" y="472"/>
                </a:cxn>
                <a:cxn ang="0">
                  <a:pos x="282" y="479"/>
                </a:cxn>
                <a:cxn ang="0">
                  <a:pos x="286" y="508"/>
                </a:cxn>
                <a:cxn ang="0">
                  <a:pos x="244" y="516"/>
                </a:cxn>
                <a:cxn ang="0">
                  <a:pos x="166" y="518"/>
                </a:cxn>
                <a:cxn ang="0">
                  <a:pos x="178" y="459"/>
                </a:cxn>
                <a:cxn ang="0">
                  <a:pos x="150" y="459"/>
                </a:cxn>
                <a:cxn ang="0">
                  <a:pos x="102" y="516"/>
                </a:cxn>
                <a:cxn ang="0">
                  <a:pos x="82" y="459"/>
                </a:cxn>
                <a:cxn ang="0">
                  <a:pos x="57" y="461"/>
                </a:cxn>
                <a:cxn ang="0">
                  <a:pos x="57" y="518"/>
                </a:cxn>
                <a:cxn ang="0">
                  <a:pos x="37" y="459"/>
                </a:cxn>
                <a:cxn ang="0">
                  <a:pos x="321" y="242"/>
                </a:cxn>
                <a:cxn ang="0">
                  <a:pos x="370" y="79"/>
                </a:cxn>
                <a:cxn ang="0">
                  <a:pos x="180" y="96"/>
                </a:cxn>
                <a:cxn ang="0">
                  <a:pos x="199" y="148"/>
                </a:cxn>
                <a:cxn ang="0">
                  <a:pos x="305" y="83"/>
                </a:cxn>
                <a:cxn ang="0">
                  <a:pos x="267" y="238"/>
                </a:cxn>
                <a:cxn ang="0">
                  <a:pos x="165" y="242"/>
                </a:cxn>
                <a:cxn ang="0">
                  <a:pos x="517" y="361"/>
                </a:cxn>
                <a:cxn ang="0">
                  <a:pos x="522" y="294"/>
                </a:cxn>
                <a:cxn ang="0">
                  <a:pos x="304" y="289"/>
                </a:cxn>
                <a:cxn ang="0">
                  <a:pos x="322" y="406"/>
                </a:cxn>
                <a:cxn ang="0">
                  <a:pos x="158" y="398"/>
                </a:cxn>
                <a:cxn ang="0">
                  <a:pos x="216" y="265"/>
                </a:cxn>
                <a:cxn ang="0">
                  <a:pos x="28" y="415"/>
                </a:cxn>
                <a:cxn ang="0">
                  <a:pos x="35" y="323"/>
                </a:cxn>
                <a:cxn ang="0">
                  <a:pos x="133" y="422"/>
                </a:cxn>
                <a:cxn ang="0">
                  <a:pos x="234" y="355"/>
                </a:cxn>
                <a:cxn ang="0">
                  <a:pos x="396" y="423"/>
                </a:cxn>
                <a:cxn ang="0">
                  <a:pos x="433" y="421"/>
                </a:cxn>
                <a:cxn ang="0">
                  <a:pos x="274" y="345"/>
                </a:cxn>
                <a:cxn ang="0">
                  <a:pos x="367" y="161"/>
                </a:cxn>
                <a:cxn ang="0">
                  <a:pos x="431" y="89"/>
                </a:cxn>
              </a:cxnLst>
              <a:rect l="0" t="0" r="r" b="b"/>
              <a:pathLst>
                <a:path w="535" h="519">
                  <a:moveTo>
                    <a:pt x="84" y="77"/>
                  </a:moveTo>
                  <a:cubicBezTo>
                    <a:pt x="38" y="77"/>
                    <a:pt x="0" y="115"/>
                    <a:pt x="0" y="161"/>
                  </a:cubicBezTo>
                  <a:cubicBezTo>
                    <a:pt x="0" y="207"/>
                    <a:pt x="38" y="245"/>
                    <a:pt x="84" y="245"/>
                  </a:cubicBezTo>
                  <a:cubicBezTo>
                    <a:pt x="85" y="245"/>
                    <a:pt x="85" y="245"/>
                    <a:pt x="85" y="245"/>
                  </a:cubicBezTo>
                  <a:cubicBezTo>
                    <a:pt x="131" y="244"/>
                    <a:pt x="168" y="207"/>
                    <a:pt x="168" y="161"/>
                  </a:cubicBezTo>
                  <a:cubicBezTo>
                    <a:pt x="168" y="115"/>
                    <a:pt x="131" y="77"/>
                    <a:pt x="84" y="77"/>
                  </a:cubicBezTo>
                  <a:close/>
                  <a:moveTo>
                    <a:pt x="104" y="232"/>
                  </a:moveTo>
                  <a:cubicBezTo>
                    <a:pt x="98" y="233"/>
                    <a:pt x="92" y="233"/>
                    <a:pt x="87" y="233"/>
                  </a:cubicBezTo>
                  <a:cubicBezTo>
                    <a:pt x="46" y="229"/>
                    <a:pt x="28" y="189"/>
                    <a:pt x="24" y="171"/>
                  </a:cubicBezTo>
                  <a:cubicBezTo>
                    <a:pt x="16" y="138"/>
                    <a:pt x="34" y="97"/>
                    <a:pt x="64" y="89"/>
                  </a:cubicBezTo>
                  <a:cubicBezTo>
                    <a:pt x="98" y="80"/>
                    <a:pt x="134" y="105"/>
                    <a:pt x="145" y="145"/>
                  </a:cubicBezTo>
                  <a:cubicBezTo>
                    <a:pt x="157" y="190"/>
                    <a:pt x="134" y="228"/>
                    <a:pt x="104" y="232"/>
                  </a:cubicBezTo>
                  <a:close/>
                  <a:moveTo>
                    <a:pt x="294" y="48"/>
                  </a:moveTo>
                  <a:cubicBezTo>
                    <a:pt x="294" y="54"/>
                    <a:pt x="294" y="55"/>
                    <a:pt x="301" y="55"/>
                  </a:cubicBezTo>
                  <a:cubicBezTo>
                    <a:pt x="301" y="58"/>
                    <a:pt x="301" y="58"/>
                    <a:pt x="301" y="58"/>
                  </a:cubicBezTo>
                  <a:cubicBezTo>
                    <a:pt x="298" y="58"/>
                    <a:pt x="294" y="58"/>
                    <a:pt x="291" y="58"/>
                  </a:cubicBezTo>
                  <a:cubicBezTo>
                    <a:pt x="287" y="58"/>
                    <a:pt x="283" y="58"/>
                    <a:pt x="280" y="58"/>
                  </a:cubicBezTo>
                  <a:cubicBezTo>
                    <a:pt x="280" y="55"/>
                    <a:pt x="280" y="55"/>
                    <a:pt x="280" y="55"/>
                  </a:cubicBezTo>
                  <a:cubicBezTo>
                    <a:pt x="287" y="55"/>
                    <a:pt x="287" y="54"/>
                    <a:pt x="287" y="48"/>
                  </a:cubicBezTo>
                  <a:cubicBezTo>
                    <a:pt x="287" y="29"/>
                    <a:pt x="287" y="29"/>
                    <a:pt x="287" y="29"/>
                  </a:cubicBezTo>
                  <a:cubicBezTo>
                    <a:pt x="257" y="29"/>
                    <a:pt x="257" y="29"/>
                    <a:pt x="257" y="29"/>
                  </a:cubicBezTo>
                  <a:cubicBezTo>
                    <a:pt x="257" y="48"/>
                    <a:pt x="257" y="48"/>
                    <a:pt x="257" y="48"/>
                  </a:cubicBezTo>
                  <a:cubicBezTo>
                    <a:pt x="257" y="54"/>
                    <a:pt x="257" y="55"/>
                    <a:pt x="264" y="55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1" y="58"/>
                    <a:pt x="257" y="58"/>
                    <a:pt x="253" y="58"/>
                  </a:cubicBezTo>
                  <a:cubicBezTo>
                    <a:pt x="250" y="58"/>
                    <a:pt x="246" y="58"/>
                    <a:pt x="243" y="58"/>
                  </a:cubicBezTo>
                  <a:cubicBezTo>
                    <a:pt x="243" y="55"/>
                    <a:pt x="243" y="55"/>
                    <a:pt x="243" y="55"/>
                  </a:cubicBezTo>
                  <a:cubicBezTo>
                    <a:pt x="250" y="55"/>
                    <a:pt x="250" y="54"/>
                    <a:pt x="250" y="48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3"/>
                    <a:pt x="250" y="3"/>
                    <a:pt x="243" y="2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6" y="0"/>
                    <a:pt x="250" y="0"/>
                    <a:pt x="253" y="0"/>
                  </a:cubicBezTo>
                  <a:cubicBezTo>
                    <a:pt x="257" y="0"/>
                    <a:pt x="261" y="0"/>
                    <a:pt x="264" y="0"/>
                  </a:cubicBezTo>
                  <a:cubicBezTo>
                    <a:pt x="264" y="2"/>
                    <a:pt x="264" y="2"/>
                    <a:pt x="264" y="2"/>
                  </a:cubicBezTo>
                  <a:cubicBezTo>
                    <a:pt x="257" y="3"/>
                    <a:pt x="257" y="3"/>
                    <a:pt x="257" y="10"/>
                  </a:cubicBezTo>
                  <a:cubicBezTo>
                    <a:pt x="257" y="25"/>
                    <a:pt x="257" y="25"/>
                    <a:pt x="257" y="25"/>
                  </a:cubicBezTo>
                  <a:cubicBezTo>
                    <a:pt x="287" y="25"/>
                    <a:pt x="287" y="25"/>
                    <a:pt x="287" y="25"/>
                  </a:cubicBezTo>
                  <a:cubicBezTo>
                    <a:pt x="287" y="10"/>
                    <a:pt x="287" y="10"/>
                    <a:pt x="287" y="10"/>
                  </a:cubicBezTo>
                  <a:cubicBezTo>
                    <a:pt x="287" y="3"/>
                    <a:pt x="287" y="3"/>
                    <a:pt x="280" y="2"/>
                  </a:cubicBezTo>
                  <a:cubicBezTo>
                    <a:pt x="280" y="0"/>
                    <a:pt x="280" y="0"/>
                    <a:pt x="280" y="0"/>
                  </a:cubicBezTo>
                  <a:cubicBezTo>
                    <a:pt x="283" y="0"/>
                    <a:pt x="287" y="0"/>
                    <a:pt x="291" y="0"/>
                  </a:cubicBezTo>
                  <a:cubicBezTo>
                    <a:pt x="294" y="0"/>
                    <a:pt x="298" y="0"/>
                    <a:pt x="301" y="0"/>
                  </a:cubicBezTo>
                  <a:cubicBezTo>
                    <a:pt x="301" y="2"/>
                    <a:pt x="301" y="2"/>
                    <a:pt x="301" y="2"/>
                  </a:cubicBezTo>
                  <a:cubicBezTo>
                    <a:pt x="294" y="3"/>
                    <a:pt x="294" y="3"/>
                    <a:pt x="294" y="10"/>
                  </a:cubicBezTo>
                  <a:moveTo>
                    <a:pt x="491" y="47"/>
                  </a:moveTo>
                  <a:cubicBezTo>
                    <a:pt x="491" y="50"/>
                    <a:pt x="491" y="52"/>
                    <a:pt x="492" y="54"/>
                  </a:cubicBezTo>
                  <a:cubicBezTo>
                    <a:pt x="495" y="54"/>
                    <a:pt x="498" y="54"/>
                    <a:pt x="502" y="54"/>
                  </a:cubicBezTo>
                  <a:cubicBezTo>
                    <a:pt x="506" y="54"/>
                    <a:pt x="510" y="54"/>
                    <a:pt x="514" y="53"/>
                  </a:cubicBezTo>
                  <a:cubicBezTo>
                    <a:pt x="514" y="51"/>
                    <a:pt x="515" y="50"/>
                    <a:pt x="515" y="49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8" y="46"/>
                    <a:pt x="517" y="48"/>
                    <a:pt x="517" y="51"/>
                  </a:cubicBezTo>
                  <a:cubicBezTo>
                    <a:pt x="517" y="58"/>
                    <a:pt x="517" y="58"/>
                    <a:pt x="517" y="58"/>
                  </a:cubicBezTo>
                  <a:cubicBezTo>
                    <a:pt x="515" y="58"/>
                    <a:pt x="510" y="58"/>
                    <a:pt x="505" y="58"/>
                  </a:cubicBezTo>
                  <a:cubicBezTo>
                    <a:pt x="500" y="58"/>
                    <a:pt x="496" y="58"/>
                    <a:pt x="491" y="58"/>
                  </a:cubicBezTo>
                  <a:cubicBezTo>
                    <a:pt x="487" y="58"/>
                    <a:pt x="482" y="58"/>
                    <a:pt x="478" y="58"/>
                  </a:cubicBezTo>
                  <a:cubicBezTo>
                    <a:pt x="478" y="55"/>
                    <a:pt x="478" y="55"/>
                    <a:pt x="478" y="55"/>
                  </a:cubicBezTo>
                  <a:cubicBezTo>
                    <a:pt x="482" y="55"/>
                    <a:pt x="484" y="54"/>
                    <a:pt x="484" y="48"/>
                  </a:cubicBezTo>
                  <a:cubicBezTo>
                    <a:pt x="484" y="10"/>
                    <a:pt x="484" y="10"/>
                    <a:pt x="484" y="10"/>
                  </a:cubicBezTo>
                  <a:cubicBezTo>
                    <a:pt x="484" y="3"/>
                    <a:pt x="484" y="3"/>
                    <a:pt x="477" y="2"/>
                  </a:cubicBezTo>
                  <a:cubicBezTo>
                    <a:pt x="477" y="0"/>
                    <a:pt x="477" y="0"/>
                    <a:pt x="477" y="0"/>
                  </a:cubicBezTo>
                  <a:cubicBezTo>
                    <a:pt x="482" y="0"/>
                    <a:pt x="486" y="0"/>
                    <a:pt x="491" y="0"/>
                  </a:cubicBezTo>
                  <a:cubicBezTo>
                    <a:pt x="496" y="0"/>
                    <a:pt x="500" y="0"/>
                    <a:pt x="505" y="0"/>
                  </a:cubicBezTo>
                  <a:cubicBezTo>
                    <a:pt x="509" y="0"/>
                    <a:pt x="515" y="0"/>
                    <a:pt x="517" y="0"/>
                  </a:cubicBezTo>
                  <a:cubicBezTo>
                    <a:pt x="516" y="3"/>
                    <a:pt x="516" y="6"/>
                    <a:pt x="516" y="8"/>
                  </a:cubicBezTo>
                  <a:cubicBezTo>
                    <a:pt x="516" y="10"/>
                    <a:pt x="516" y="12"/>
                    <a:pt x="516" y="13"/>
                  </a:cubicBezTo>
                  <a:cubicBezTo>
                    <a:pt x="513" y="13"/>
                    <a:pt x="513" y="13"/>
                    <a:pt x="513" y="13"/>
                  </a:cubicBezTo>
                  <a:cubicBezTo>
                    <a:pt x="513" y="10"/>
                    <a:pt x="513" y="8"/>
                    <a:pt x="512" y="5"/>
                  </a:cubicBezTo>
                  <a:cubicBezTo>
                    <a:pt x="509" y="4"/>
                    <a:pt x="505" y="4"/>
                    <a:pt x="501" y="4"/>
                  </a:cubicBezTo>
                  <a:cubicBezTo>
                    <a:pt x="498" y="4"/>
                    <a:pt x="494" y="4"/>
                    <a:pt x="492" y="4"/>
                  </a:cubicBezTo>
                  <a:cubicBezTo>
                    <a:pt x="491" y="6"/>
                    <a:pt x="491" y="8"/>
                    <a:pt x="491" y="11"/>
                  </a:cubicBezTo>
                  <a:cubicBezTo>
                    <a:pt x="491" y="27"/>
                    <a:pt x="491" y="27"/>
                    <a:pt x="491" y="27"/>
                  </a:cubicBezTo>
                  <a:cubicBezTo>
                    <a:pt x="508" y="27"/>
                    <a:pt x="509" y="28"/>
                    <a:pt x="509" y="20"/>
                  </a:cubicBezTo>
                  <a:cubicBezTo>
                    <a:pt x="511" y="20"/>
                    <a:pt x="511" y="20"/>
                    <a:pt x="511" y="20"/>
                  </a:cubicBezTo>
                  <a:cubicBezTo>
                    <a:pt x="511" y="39"/>
                    <a:pt x="511" y="39"/>
                    <a:pt x="511" y="39"/>
                  </a:cubicBezTo>
                  <a:cubicBezTo>
                    <a:pt x="509" y="39"/>
                    <a:pt x="509" y="39"/>
                    <a:pt x="509" y="39"/>
                  </a:cubicBezTo>
                  <a:cubicBezTo>
                    <a:pt x="509" y="29"/>
                    <a:pt x="508" y="30"/>
                    <a:pt x="491" y="31"/>
                  </a:cubicBezTo>
                  <a:moveTo>
                    <a:pt x="392" y="30"/>
                  </a:moveTo>
                  <a:cubicBezTo>
                    <a:pt x="389" y="30"/>
                    <a:pt x="386" y="28"/>
                    <a:pt x="386" y="25"/>
                  </a:cubicBezTo>
                  <a:cubicBezTo>
                    <a:pt x="386" y="22"/>
                    <a:pt x="389" y="19"/>
                    <a:pt x="392" y="19"/>
                  </a:cubicBezTo>
                  <a:cubicBezTo>
                    <a:pt x="395" y="19"/>
                    <a:pt x="397" y="22"/>
                    <a:pt x="397" y="25"/>
                  </a:cubicBezTo>
                  <a:cubicBezTo>
                    <a:pt x="397" y="28"/>
                    <a:pt x="395" y="30"/>
                    <a:pt x="392" y="30"/>
                  </a:cubicBezTo>
                  <a:moveTo>
                    <a:pt x="153" y="30"/>
                  </a:moveTo>
                  <a:cubicBezTo>
                    <a:pt x="150" y="30"/>
                    <a:pt x="147" y="28"/>
                    <a:pt x="147" y="25"/>
                  </a:cubicBezTo>
                  <a:cubicBezTo>
                    <a:pt x="147" y="22"/>
                    <a:pt x="150" y="19"/>
                    <a:pt x="153" y="19"/>
                  </a:cubicBezTo>
                  <a:cubicBezTo>
                    <a:pt x="156" y="19"/>
                    <a:pt x="158" y="22"/>
                    <a:pt x="158" y="25"/>
                  </a:cubicBezTo>
                  <a:cubicBezTo>
                    <a:pt x="158" y="28"/>
                    <a:pt x="156" y="30"/>
                    <a:pt x="153" y="30"/>
                  </a:cubicBezTo>
                  <a:moveTo>
                    <a:pt x="33" y="12"/>
                  </a:moveTo>
                  <a:cubicBezTo>
                    <a:pt x="33" y="9"/>
                    <a:pt x="33" y="7"/>
                    <a:pt x="33" y="4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5"/>
                    <a:pt x="17" y="5"/>
                    <a:pt x="17" y="7"/>
                  </a:cubicBezTo>
                  <a:cubicBezTo>
                    <a:pt x="17" y="9"/>
                    <a:pt x="16" y="11"/>
                    <a:pt x="16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6"/>
                    <a:pt x="13" y="3"/>
                    <a:pt x="13" y="0"/>
                  </a:cubicBezTo>
                  <a:cubicBezTo>
                    <a:pt x="21" y="0"/>
                    <a:pt x="29" y="0"/>
                    <a:pt x="37" y="0"/>
                  </a:cubicBezTo>
                  <a:cubicBezTo>
                    <a:pt x="45" y="0"/>
                    <a:pt x="53" y="0"/>
                    <a:pt x="61" y="0"/>
                  </a:cubicBezTo>
                  <a:cubicBezTo>
                    <a:pt x="61" y="3"/>
                    <a:pt x="61" y="6"/>
                    <a:pt x="61" y="9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1"/>
                    <a:pt x="58" y="9"/>
                    <a:pt x="57" y="7"/>
                  </a:cubicBezTo>
                  <a:cubicBezTo>
                    <a:pt x="57" y="5"/>
                    <a:pt x="56" y="5"/>
                    <a:pt x="54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7"/>
                    <a:pt x="41" y="9"/>
                    <a:pt x="41" y="12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54"/>
                    <a:pt x="41" y="55"/>
                    <a:pt x="49" y="5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5" y="58"/>
                    <a:pt x="41" y="58"/>
                    <a:pt x="37" y="58"/>
                  </a:cubicBezTo>
                  <a:cubicBezTo>
                    <a:pt x="33" y="58"/>
                    <a:pt x="29" y="58"/>
                    <a:pt x="25" y="58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3" y="55"/>
                    <a:pt x="33" y="54"/>
                    <a:pt x="33" y="48"/>
                  </a:cubicBezTo>
                  <a:moveTo>
                    <a:pt x="508" y="489"/>
                  </a:moveTo>
                  <a:cubicBezTo>
                    <a:pt x="517" y="475"/>
                    <a:pt x="517" y="475"/>
                    <a:pt x="517" y="475"/>
                  </a:cubicBezTo>
                  <a:cubicBezTo>
                    <a:pt x="520" y="469"/>
                    <a:pt x="524" y="464"/>
                    <a:pt x="526" y="459"/>
                  </a:cubicBezTo>
                  <a:cubicBezTo>
                    <a:pt x="533" y="460"/>
                    <a:pt x="533" y="460"/>
                    <a:pt x="533" y="460"/>
                  </a:cubicBezTo>
                  <a:cubicBezTo>
                    <a:pt x="526" y="468"/>
                    <a:pt x="516" y="483"/>
                    <a:pt x="512" y="490"/>
                  </a:cubicBezTo>
                  <a:cubicBezTo>
                    <a:pt x="511" y="492"/>
                    <a:pt x="511" y="494"/>
                    <a:pt x="511" y="497"/>
                  </a:cubicBezTo>
                  <a:cubicBezTo>
                    <a:pt x="511" y="508"/>
                    <a:pt x="511" y="508"/>
                    <a:pt x="511" y="508"/>
                  </a:cubicBezTo>
                  <a:cubicBezTo>
                    <a:pt x="511" y="515"/>
                    <a:pt x="511" y="515"/>
                    <a:pt x="519" y="516"/>
                  </a:cubicBezTo>
                  <a:cubicBezTo>
                    <a:pt x="519" y="518"/>
                    <a:pt x="519" y="518"/>
                    <a:pt x="519" y="518"/>
                  </a:cubicBezTo>
                  <a:cubicBezTo>
                    <a:pt x="515" y="518"/>
                    <a:pt x="511" y="518"/>
                    <a:pt x="507" y="518"/>
                  </a:cubicBezTo>
                  <a:cubicBezTo>
                    <a:pt x="503" y="518"/>
                    <a:pt x="499" y="518"/>
                    <a:pt x="495" y="518"/>
                  </a:cubicBezTo>
                  <a:cubicBezTo>
                    <a:pt x="495" y="516"/>
                    <a:pt x="495" y="516"/>
                    <a:pt x="495" y="516"/>
                  </a:cubicBezTo>
                  <a:cubicBezTo>
                    <a:pt x="503" y="515"/>
                    <a:pt x="503" y="515"/>
                    <a:pt x="503" y="508"/>
                  </a:cubicBezTo>
                  <a:cubicBezTo>
                    <a:pt x="503" y="495"/>
                    <a:pt x="503" y="495"/>
                    <a:pt x="503" y="495"/>
                  </a:cubicBezTo>
                  <a:cubicBezTo>
                    <a:pt x="503" y="495"/>
                    <a:pt x="503" y="494"/>
                    <a:pt x="503" y="493"/>
                  </a:cubicBezTo>
                  <a:cubicBezTo>
                    <a:pt x="492" y="475"/>
                    <a:pt x="492" y="475"/>
                    <a:pt x="492" y="475"/>
                  </a:cubicBezTo>
                  <a:cubicBezTo>
                    <a:pt x="490" y="470"/>
                    <a:pt x="484" y="462"/>
                    <a:pt x="478" y="462"/>
                  </a:cubicBezTo>
                  <a:cubicBezTo>
                    <a:pt x="478" y="460"/>
                    <a:pt x="478" y="460"/>
                    <a:pt x="478" y="460"/>
                  </a:cubicBezTo>
                  <a:cubicBezTo>
                    <a:pt x="487" y="458"/>
                    <a:pt x="487" y="458"/>
                    <a:pt x="487" y="458"/>
                  </a:cubicBezTo>
                  <a:cubicBezTo>
                    <a:pt x="490" y="458"/>
                    <a:pt x="491" y="459"/>
                    <a:pt x="492" y="461"/>
                  </a:cubicBezTo>
                  <a:cubicBezTo>
                    <a:pt x="494" y="463"/>
                    <a:pt x="495" y="465"/>
                    <a:pt x="496" y="466"/>
                  </a:cubicBezTo>
                  <a:moveTo>
                    <a:pt x="447" y="471"/>
                  </a:moveTo>
                  <a:cubicBezTo>
                    <a:pt x="447" y="468"/>
                    <a:pt x="447" y="466"/>
                    <a:pt x="447" y="463"/>
                  </a:cubicBezTo>
                  <a:cubicBezTo>
                    <a:pt x="434" y="463"/>
                    <a:pt x="434" y="463"/>
                    <a:pt x="434" y="463"/>
                  </a:cubicBezTo>
                  <a:cubicBezTo>
                    <a:pt x="432" y="463"/>
                    <a:pt x="431" y="464"/>
                    <a:pt x="431" y="466"/>
                  </a:cubicBezTo>
                  <a:cubicBezTo>
                    <a:pt x="430" y="468"/>
                    <a:pt x="430" y="470"/>
                    <a:pt x="430" y="472"/>
                  </a:cubicBezTo>
                  <a:cubicBezTo>
                    <a:pt x="427" y="472"/>
                    <a:pt x="427" y="472"/>
                    <a:pt x="427" y="472"/>
                  </a:cubicBezTo>
                  <a:cubicBezTo>
                    <a:pt x="427" y="468"/>
                    <a:pt x="427" y="468"/>
                    <a:pt x="427" y="468"/>
                  </a:cubicBezTo>
                  <a:cubicBezTo>
                    <a:pt x="427" y="465"/>
                    <a:pt x="427" y="462"/>
                    <a:pt x="427" y="459"/>
                  </a:cubicBezTo>
                  <a:cubicBezTo>
                    <a:pt x="435" y="459"/>
                    <a:pt x="443" y="459"/>
                    <a:pt x="451" y="459"/>
                  </a:cubicBezTo>
                  <a:cubicBezTo>
                    <a:pt x="459" y="459"/>
                    <a:pt x="467" y="459"/>
                    <a:pt x="476" y="459"/>
                  </a:cubicBezTo>
                  <a:cubicBezTo>
                    <a:pt x="475" y="462"/>
                    <a:pt x="475" y="465"/>
                    <a:pt x="475" y="468"/>
                  </a:cubicBezTo>
                  <a:cubicBezTo>
                    <a:pt x="475" y="472"/>
                    <a:pt x="475" y="472"/>
                    <a:pt x="475" y="472"/>
                  </a:cubicBezTo>
                  <a:cubicBezTo>
                    <a:pt x="473" y="472"/>
                    <a:pt x="473" y="472"/>
                    <a:pt x="473" y="472"/>
                  </a:cubicBezTo>
                  <a:cubicBezTo>
                    <a:pt x="473" y="470"/>
                    <a:pt x="472" y="468"/>
                    <a:pt x="472" y="466"/>
                  </a:cubicBezTo>
                  <a:cubicBezTo>
                    <a:pt x="471" y="464"/>
                    <a:pt x="470" y="463"/>
                    <a:pt x="469" y="463"/>
                  </a:cubicBezTo>
                  <a:cubicBezTo>
                    <a:pt x="455" y="463"/>
                    <a:pt x="455" y="463"/>
                    <a:pt x="455" y="463"/>
                  </a:cubicBezTo>
                  <a:cubicBezTo>
                    <a:pt x="455" y="466"/>
                    <a:pt x="455" y="468"/>
                    <a:pt x="455" y="471"/>
                  </a:cubicBezTo>
                  <a:cubicBezTo>
                    <a:pt x="455" y="508"/>
                    <a:pt x="455" y="508"/>
                    <a:pt x="455" y="508"/>
                  </a:cubicBezTo>
                  <a:cubicBezTo>
                    <a:pt x="455" y="515"/>
                    <a:pt x="455" y="515"/>
                    <a:pt x="463" y="516"/>
                  </a:cubicBezTo>
                  <a:cubicBezTo>
                    <a:pt x="463" y="518"/>
                    <a:pt x="463" y="518"/>
                    <a:pt x="463" y="518"/>
                  </a:cubicBezTo>
                  <a:cubicBezTo>
                    <a:pt x="459" y="518"/>
                    <a:pt x="455" y="518"/>
                    <a:pt x="451" y="518"/>
                  </a:cubicBezTo>
                  <a:cubicBezTo>
                    <a:pt x="447" y="518"/>
                    <a:pt x="443" y="518"/>
                    <a:pt x="439" y="518"/>
                  </a:cubicBezTo>
                  <a:cubicBezTo>
                    <a:pt x="439" y="516"/>
                    <a:pt x="439" y="516"/>
                    <a:pt x="439" y="516"/>
                  </a:cubicBezTo>
                  <a:cubicBezTo>
                    <a:pt x="447" y="515"/>
                    <a:pt x="447" y="515"/>
                    <a:pt x="447" y="508"/>
                  </a:cubicBezTo>
                  <a:moveTo>
                    <a:pt x="414" y="508"/>
                  </a:moveTo>
                  <a:cubicBezTo>
                    <a:pt x="414" y="515"/>
                    <a:pt x="414" y="515"/>
                    <a:pt x="422" y="516"/>
                  </a:cubicBezTo>
                  <a:cubicBezTo>
                    <a:pt x="422" y="518"/>
                    <a:pt x="422" y="518"/>
                    <a:pt x="422" y="518"/>
                  </a:cubicBezTo>
                  <a:cubicBezTo>
                    <a:pt x="418" y="518"/>
                    <a:pt x="414" y="518"/>
                    <a:pt x="410" y="518"/>
                  </a:cubicBezTo>
                  <a:cubicBezTo>
                    <a:pt x="406" y="518"/>
                    <a:pt x="402" y="518"/>
                    <a:pt x="398" y="518"/>
                  </a:cubicBezTo>
                  <a:cubicBezTo>
                    <a:pt x="398" y="516"/>
                    <a:pt x="398" y="516"/>
                    <a:pt x="398" y="516"/>
                  </a:cubicBezTo>
                  <a:cubicBezTo>
                    <a:pt x="406" y="515"/>
                    <a:pt x="406" y="515"/>
                    <a:pt x="406" y="508"/>
                  </a:cubicBezTo>
                  <a:cubicBezTo>
                    <a:pt x="406" y="469"/>
                    <a:pt x="406" y="469"/>
                    <a:pt x="406" y="469"/>
                  </a:cubicBezTo>
                  <a:cubicBezTo>
                    <a:pt x="406" y="462"/>
                    <a:pt x="406" y="462"/>
                    <a:pt x="398" y="461"/>
                  </a:cubicBezTo>
                  <a:cubicBezTo>
                    <a:pt x="398" y="459"/>
                    <a:pt x="398" y="459"/>
                    <a:pt x="398" y="459"/>
                  </a:cubicBezTo>
                  <a:cubicBezTo>
                    <a:pt x="402" y="459"/>
                    <a:pt x="406" y="459"/>
                    <a:pt x="410" y="459"/>
                  </a:cubicBezTo>
                  <a:cubicBezTo>
                    <a:pt x="414" y="459"/>
                    <a:pt x="418" y="459"/>
                    <a:pt x="422" y="459"/>
                  </a:cubicBezTo>
                  <a:cubicBezTo>
                    <a:pt x="422" y="461"/>
                    <a:pt x="422" y="461"/>
                    <a:pt x="422" y="461"/>
                  </a:cubicBezTo>
                  <a:cubicBezTo>
                    <a:pt x="414" y="462"/>
                    <a:pt x="414" y="462"/>
                    <a:pt x="414" y="469"/>
                  </a:cubicBezTo>
                  <a:moveTo>
                    <a:pt x="385" y="473"/>
                  </a:moveTo>
                  <a:cubicBezTo>
                    <a:pt x="385" y="470"/>
                    <a:pt x="385" y="467"/>
                    <a:pt x="384" y="466"/>
                  </a:cubicBezTo>
                  <a:cubicBezTo>
                    <a:pt x="382" y="463"/>
                    <a:pt x="376" y="461"/>
                    <a:pt x="372" y="461"/>
                  </a:cubicBezTo>
                  <a:cubicBezTo>
                    <a:pt x="365" y="461"/>
                    <a:pt x="359" y="466"/>
                    <a:pt x="359" y="473"/>
                  </a:cubicBezTo>
                  <a:cubicBezTo>
                    <a:pt x="359" y="492"/>
                    <a:pt x="393" y="476"/>
                    <a:pt x="393" y="498"/>
                  </a:cubicBezTo>
                  <a:cubicBezTo>
                    <a:pt x="393" y="512"/>
                    <a:pt x="380" y="519"/>
                    <a:pt x="367" y="519"/>
                  </a:cubicBezTo>
                  <a:cubicBezTo>
                    <a:pt x="362" y="519"/>
                    <a:pt x="357" y="518"/>
                    <a:pt x="353" y="516"/>
                  </a:cubicBezTo>
                  <a:cubicBezTo>
                    <a:pt x="353" y="513"/>
                    <a:pt x="353" y="509"/>
                    <a:pt x="353" y="505"/>
                  </a:cubicBezTo>
                  <a:cubicBezTo>
                    <a:pt x="353" y="503"/>
                    <a:pt x="353" y="503"/>
                    <a:pt x="353" y="503"/>
                  </a:cubicBezTo>
                  <a:cubicBezTo>
                    <a:pt x="356" y="503"/>
                    <a:pt x="356" y="503"/>
                    <a:pt x="356" y="503"/>
                  </a:cubicBezTo>
                  <a:cubicBezTo>
                    <a:pt x="356" y="507"/>
                    <a:pt x="356" y="507"/>
                    <a:pt x="356" y="507"/>
                  </a:cubicBezTo>
                  <a:cubicBezTo>
                    <a:pt x="356" y="509"/>
                    <a:pt x="356" y="511"/>
                    <a:pt x="357" y="512"/>
                  </a:cubicBezTo>
                  <a:cubicBezTo>
                    <a:pt x="361" y="514"/>
                    <a:pt x="366" y="515"/>
                    <a:pt x="371" y="515"/>
                  </a:cubicBezTo>
                  <a:cubicBezTo>
                    <a:pt x="378" y="515"/>
                    <a:pt x="386" y="511"/>
                    <a:pt x="386" y="502"/>
                  </a:cubicBezTo>
                  <a:cubicBezTo>
                    <a:pt x="386" y="482"/>
                    <a:pt x="352" y="501"/>
                    <a:pt x="352" y="476"/>
                  </a:cubicBezTo>
                  <a:cubicBezTo>
                    <a:pt x="352" y="465"/>
                    <a:pt x="362" y="457"/>
                    <a:pt x="373" y="457"/>
                  </a:cubicBezTo>
                  <a:cubicBezTo>
                    <a:pt x="379" y="457"/>
                    <a:pt x="384" y="459"/>
                    <a:pt x="389" y="461"/>
                  </a:cubicBezTo>
                  <a:cubicBezTo>
                    <a:pt x="389" y="463"/>
                    <a:pt x="389" y="464"/>
                    <a:pt x="389" y="465"/>
                  </a:cubicBezTo>
                  <a:cubicBezTo>
                    <a:pt x="389" y="468"/>
                    <a:pt x="388" y="470"/>
                    <a:pt x="388" y="473"/>
                  </a:cubicBezTo>
                  <a:moveTo>
                    <a:pt x="304" y="469"/>
                  </a:moveTo>
                  <a:cubicBezTo>
                    <a:pt x="304" y="462"/>
                    <a:pt x="304" y="462"/>
                    <a:pt x="296" y="461"/>
                  </a:cubicBezTo>
                  <a:cubicBezTo>
                    <a:pt x="296" y="459"/>
                    <a:pt x="296" y="459"/>
                    <a:pt x="296" y="459"/>
                  </a:cubicBezTo>
                  <a:cubicBezTo>
                    <a:pt x="300" y="459"/>
                    <a:pt x="305" y="459"/>
                    <a:pt x="310" y="459"/>
                  </a:cubicBezTo>
                  <a:cubicBezTo>
                    <a:pt x="315" y="459"/>
                    <a:pt x="320" y="459"/>
                    <a:pt x="325" y="459"/>
                  </a:cubicBezTo>
                  <a:cubicBezTo>
                    <a:pt x="337" y="458"/>
                    <a:pt x="342" y="464"/>
                    <a:pt x="342" y="472"/>
                  </a:cubicBezTo>
                  <a:cubicBezTo>
                    <a:pt x="342" y="481"/>
                    <a:pt x="334" y="486"/>
                    <a:pt x="326" y="488"/>
                  </a:cubicBezTo>
                  <a:cubicBezTo>
                    <a:pt x="345" y="513"/>
                    <a:pt x="345" y="513"/>
                    <a:pt x="345" y="513"/>
                  </a:cubicBezTo>
                  <a:cubicBezTo>
                    <a:pt x="346" y="515"/>
                    <a:pt x="348" y="515"/>
                    <a:pt x="350" y="516"/>
                  </a:cubicBezTo>
                  <a:cubicBezTo>
                    <a:pt x="350" y="518"/>
                    <a:pt x="350" y="518"/>
                    <a:pt x="350" y="518"/>
                  </a:cubicBezTo>
                  <a:cubicBezTo>
                    <a:pt x="348" y="518"/>
                    <a:pt x="346" y="518"/>
                    <a:pt x="344" y="518"/>
                  </a:cubicBezTo>
                  <a:cubicBezTo>
                    <a:pt x="342" y="518"/>
                    <a:pt x="340" y="518"/>
                    <a:pt x="338" y="518"/>
                  </a:cubicBezTo>
                  <a:cubicBezTo>
                    <a:pt x="337" y="516"/>
                    <a:pt x="336" y="515"/>
                    <a:pt x="335" y="513"/>
                  </a:cubicBezTo>
                  <a:cubicBezTo>
                    <a:pt x="315" y="486"/>
                    <a:pt x="315" y="486"/>
                    <a:pt x="315" y="486"/>
                  </a:cubicBezTo>
                  <a:cubicBezTo>
                    <a:pt x="318" y="486"/>
                    <a:pt x="320" y="486"/>
                    <a:pt x="323" y="486"/>
                  </a:cubicBezTo>
                  <a:cubicBezTo>
                    <a:pt x="329" y="485"/>
                    <a:pt x="334" y="480"/>
                    <a:pt x="334" y="474"/>
                  </a:cubicBezTo>
                  <a:cubicBezTo>
                    <a:pt x="334" y="465"/>
                    <a:pt x="327" y="462"/>
                    <a:pt x="321" y="462"/>
                  </a:cubicBezTo>
                  <a:cubicBezTo>
                    <a:pt x="318" y="462"/>
                    <a:pt x="315" y="462"/>
                    <a:pt x="312" y="463"/>
                  </a:cubicBezTo>
                  <a:cubicBezTo>
                    <a:pt x="312" y="464"/>
                    <a:pt x="312" y="466"/>
                    <a:pt x="312" y="469"/>
                  </a:cubicBezTo>
                  <a:cubicBezTo>
                    <a:pt x="312" y="508"/>
                    <a:pt x="312" y="508"/>
                    <a:pt x="312" y="508"/>
                  </a:cubicBezTo>
                  <a:cubicBezTo>
                    <a:pt x="312" y="515"/>
                    <a:pt x="312" y="515"/>
                    <a:pt x="320" y="516"/>
                  </a:cubicBezTo>
                  <a:cubicBezTo>
                    <a:pt x="320" y="518"/>
                    <a:pt x="320" y="518"/>
                    <a:pt x="320" y="518"/>
                  </a:cubicBezTo>
                  <a:cubicBezTo>
                    <a:pt x="316" y="518"/>
                    <a:pt x="312" y="518"/>
                    <a:pt x="308" y="518"/>
                  </a:cubicBezTo>
                  <a:cubicBezTo>
                    <a:pt x="303" y="518"/>
                    <a:pt x="299" y="518"/>
                    <a:pt x="296" y="518"/>
                  </a:cubicBezTo>
                  <a:cubicBezTo>
                    <a:pt x="296" y="516"/>
                    <a:pt x="296" y="516"/>
                    <a:pt x="296" y="516"/>
                  </a:cubicBezTo>
                  <a:cubicBezTo>
                    <a:pt x="304" y="515"/>
                    <a:pt x="304" y="515"/>
                    <a:pt x="304" y="508"/>
                  </a:cubicBezTo>
                  <a:moveTo>
                    <a:pt x="221" y="503"/>
                  </a:moveTo>
                  <a:cubicBezTo>
                    <a:pt x="215" y="518"/>
                    <a:pt x="215" y="518"/>
                    <a:pt x="215" y="518"/>
                  </a:cubicBezTo>
                  <a:cubicBezTo>
                    <a:pt x="210" y="518"/>
                    <a:pt x="210" y="518"/>
                    <a:pt x="210" y="518"/>
                  </a:cubicBezTo>
                  <a:cubicBezTo>
                    <a:pt x="208" y="513"/>
                    <a:pt x="208" y="513"/>
                    <a:pt x="208" y="513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188" y="467"/>
                    <a:pt x="188" y="467"/>
                    <a:pt x="188" y="467"/>
                  </a:cubicBezTo>
                  <a:cubicBezTo>
                    <a:pt x="186" y="462"/>
                    <a:pt x="187" y="462"/>
                    <a:pt x="180" y="461"/>
                  </a:cubicBezTo>
                  <a:cubicBezTo>
                    <a:pt x="180" y="459"/>
                    <a:pt x="180" y="459"/>
                    <a:pt x="180" y="459"/>
                  </a:cubicBezTo>
                  <a:cubicBezTo>
                    <a:pt x="184" y="459"/>
                    <a:pt x="188" y="459"/>
                    <a:pt x="192" y="459"/>
                  </a:cubicBezTo>
                  <a:cubicBezTo>
                    <a:pt x="196" y="459"/>
                    <a:pt x="200" y="459"/>
                    <a:pt x="205" y="459"/>
                  </a:cubicBezTo>
                  <a:cubicBezTo>
                    <a:pt x="205" y="461"/>
                    <a:pt x="205" y="461"/>
                    <a:pt x="205" y="461"/>
                  </a:cubicBezTo>
                  <a:cubicBezTo>
                    <a:pt x="196" y="461"/>
                    <a:pt x="196" y="463"/>
                    <a:pt x="197" y="464"/>
                  </a:cubicBezTo>
                  <a:cubicBezTo>
                    <a:pt x="200" y="474"/>
                    <a:pt x="200" y="474"/>
                    <a:pt x="200" y="474"/>
                  </a:cubicBezTo>
                  <a:cubicBezTo>
                    <a:pt x="215" y="507"/>
                    <a:pt x="215" y="507"/>
                    <a:pt x="215" y="507"/>
                  </a:cubicBezTo>
                  <a:cubicBezTo>
                    <a:pt x="227" y="480"/>
                    <a:pt x="227" y="480"/>
                    <a:pt x="227" y="480"/>
                  </a:cubicBezTo>
                  <a:cubicBezTo>
                    <a:pt x="231" y="469"/>
                    <a:pt x="231" y="469"/>
                    <a:pt x="231" y="469"/>
                  </a:cubicBezTo>
                  <a:cubicBezTo>
                    <a:pt x="233" y="465"/>
                    <a:pt x="236" y="461"/>
                    <a:pt x="225" y="461"/>
                  </a:cubicBezTo>
                  <a:cubicBezTo>
                    <a:pt x="225" y="459"/>
                    <a:pt x="225" y="459"/>
                    <a:pt x="225" y="459"/>
                  </a:cubicBezTo>
                  <a:cubicBezTo>
                    <a:pt x="228" y="459"/>
                    <a:pt x="231" y="459"/>
                    <a:pt x="235" y="459"/>
                  </a:cubicBezTo>
                  <a:cubicBezTo>
                    <a:pt x="238" y="459"/>
                    <a:pt x="241" y="459"/>
                    <a:pt x="245" y="459"/>
                  </a:cubicBezTo>
                  <a:cubicBezTo>
                    <a:pt x="250" y="459"/>
                    <a:pt x="254" y="459"/>
                    <a:pt x="259" y="459"/>
                  </a:cubicBezTo>
                  <a:cubicBezTo>
                    <a:pt x="264" y="459"/>
                    <a:pt x="270" y="459"/>
                    <a:pt x="275" y="459"/>
                  </a:cubicBezTo>
                  <a:cubicBezTo>
                    <a:pt x="280" y="459"/>
                    <a:pt x="286" y="459"/>
                    <a:pt x="289" y="459"/>
                  </a:cubicBezTo>
                  <a:cubicBezTo>
                    <a:pt x="288" y="462"/>
                    <a:pt x="288" y="465"/>
                    <a:pt x="288" y="467"/>
                  </a:cubicBezTo>
                  <a:cubicBezTo>
                    <a:pt x="288" y="469"/>
                    <a:pt x="287" y="471"/>
                    <a:pt x="287" y="472"/>
                  </a:cubicBezTo>
                  <a:cubicBezTo>
                    <a:pt x="285" y="472"/>
                    <a:pt x="285" y="472"/>
                    <a:pt x="285" y="472"/>
                  </a:cubicBezTo>
                  <a:cubicBezTo>
                    <a:pt x="285" y="469"/>
                    <a:pt x="284" y="467"/>
                    <a:pt x="283" y="464"/>
                  </a:cubicBezTo>
                  <a:cubicBezTo>
                    <a:pt x="279" y="463"/>
                    <a:pt x="275" y="463"/>
                    <a:pt x="271" y="463"/>
                  </a:cubicBezTo>
                  <a:cubicBezTo>
                    <a:pt x="267" y="463"/>
                    <a:pt x="263" y="463"/>
                    <a:pt x="260" y="463"/>
                  </a:cubicBezTo>
                  <a:cubicBezTo>
                    <a:pt x="260" y="465"/>
                    <a:pt x="260" y="467"/>
                    <a:pt x="260" y="470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78" y="486"/>
                    <a:pt x="280" y="487"/>
                    <a:pt x="280" y="479"/>
                  </a:cubicBezTo>
                  <a:cubicBezTo>
                    <a:pt x="282" y="479"/>
                    <a:pt x="282" y="479"/>
                    <a:pt x="282" y="479"/>
                  </a:cubicBezTo>
                  <a:cubicBezTo>
                    <a:pt x="282" y="498"/>
                    <a:pt x="282" y="498"/>
                    <a:pt x="282" y="498"/>
                  </a:cubicBezTo>
                  <a:cubicBezTo>
                    <a:pt x="280" y="498"/>
                    <a:pt x="280" y="498"/>
                    <a:pt x="280" y="498"/>
                  </a:cubicBezTo>
                  <a:cubicBezTo>
                    <a:pt x="280" y="489"/>
                    <a:pt x="279" y="489"/>
                    <a:pt x="260" y="490"/>
                  </a:cubicBezTo>
                  <a:cubicBezTo>
                    <a:pt x="260" y="506"/>
                    <a:pt x="260" y="506"/>
                    <a:pt x="260" y="506"/>
                  </a:cubicBezTo>
                  <a:cubicBezTo>
                    <a:pt x="260" y="509"/>
                    <a:pt x="260" y="512"/>
                    <a:pt x="260" y="514"/>
                  </a:cubicBezTo>
                  <a:cubicBezTo>
                    <a:pt x="263" y="514"/>
                    <a:pt x="268" y="514"/>
                    <a:pt x="272" y="514"/>
                  </a:cubicBezTo>
                  <a:cubicBezTo>
                    <a:pt x="276" y="514"/>
                    <a:pt x="281" y="514"/>
                    <a:pt x="285" y="513"/>
                  </a:cubicBezTo>
                  <a:cubicBezTo>
                    <a:pt x="286" y="511"/>
                    <a:pt x="286" y="510"/>
                    <a:pt x="286" y="508"/>
                  </a:cubicBezTo>
                  <a:cubicBezTo>
                    <a:pt x="287" y="504"/>
                    <a:pt x="287" y="504"/>
                    <a:pt x="287" y="504"/>
                  </a:cubicBezTo>
                  <a:cubicBezTo>
                    <a:pt x="290" y="504"/>
                    <a:pt x="290" y="504"/>
                    <a:pt x="290" y="504"/>
                  </a:cubicBezTo>
                  <a:cubicBezTo>
                    <a:pt x="290" y="505"/>
                    <a:pt x="289" y="508"/>
                    <a:pt x="289" y="511"/>
                  </a:cubicBezTo>
                  <a:cubicBezTo>
                    <a:pt x="289" y="518"/>
                    <a:pt x="289" y="518"/>
                    <a:pt x="289" y="518"/>
                  </a:cubicBezTo>
                  <a:cubicBezTo>
                    <a:pt x="286" y="518"/>
                    <a:pt x="280" y="518"/>
                    <a:pt x="275" y="518"/>
                  </a:cubicBezTo>
                  <a:cubicBezTo>
                    <a:pt x="270" y="518"/>
                    <a:pt x="265" y="518"/>
                    <a:pt x="260" y="518"/>
                  </a:cubicBezTo>
                  <a:cubicBezTo>
                    <a:pt x="255" y="518"/>
                    <a:pt x="250" y="518"/>
                    <a:pt x="244" y="518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9" y="515"/>
                    <a:pt x="252" y="514"/>
                    <a:pt x="252" y="508"/>
                  </a:cubicBezTo>
                  <a:cubicBezTo>
                    <a:pt x="252" y="469"/>
                    <a:pt x="252" y="469"/>
                    <a:pt x="252" y="469"/>
                  </a:cubicBezTo>
                  <a:cubicBezTo>
                    <a:pt x="252" y="462"/>
                    <a:pt x="252" y="462"/>
                    <a:pt x="244" y="461"/>
                  </a:cubicBezTo>
                  <a:cubicBezTo>
                    <a:pt x="239" y="461"/>
                    <a:pt x="239" y="464"/>
                    <a:pt x="237" y="468"/>
                  </a:cubicBezTo>
                  <a:moveTo>
                    <a:pt x="170" y="508"/>
                  </a:moveTo>
                  <a:cubicBezTo>
                    <a:pt x="170" y="515"/>
                    <a:pt x="170" y="515"/>
                    <a:pt x="178" y="516"/>
                  </a:cubicBezTo>
                  <a:cubicBezTo>
                    <a:pt x="178" y="518"/>
                    <a:pt x="178" y="518"/>
                    <a:pt x="178" y="518"/>
                  </a:cubicBezTo>
                  <a:cubicBezTo>
                    <a:pt x="174" y="518"/>
                    <a:pt x="170" y="518"/>
                    <a:pt x="166" y="518"/>
                  </a:cubicBezTo>
                  <a:cubicBezTo>
                    <a:pt x="161" y="518"/>
                    <a:pt x="157" y="518"/>
                    <a:pt x="154" y="518"/>
                  </a:cubicBezTo>
                  <a:cubicBezTo>
                    <a:pt x="154" y="516"/>
                    <a:pt x="154" y="516"/>
                    <a:pt x="154" y="516"/>
                  </a:cubicBezTo>
                  <a:cubicBezTo>
                    <a:pt x="162" y="515"/>
                    <a:pt x="162" y="515"/>
                    <a:pt x="162" y="508"/>
                  </a:cubicBezTo>
                  <a:cubicBezTo>
                    <a:pt x="162" y="469"/>
                    <a:pt x="162" y="469"/>
                    <a:pt x="162" y="469"/>
                  </a:cubicBezTo>
                  <a:cubicBezTo>
                    <a:pt x="162" y="463"/>
                    <a:pt x="162" y="462"/>
                    <a:pt x="154" y="461"/>
                  </a:cubicBezTo>
                  <a:cubicBezTo>
                    <a:pt x="154" y="459"/>
                    <a:pt x="154" y="459"/>
                    <a:pt x="154" y="459"/>
                  </a:cubicBezTo>
                  <a:cubicBezTo>
                    <a:pt x="157" y="459"/>
                    <a:pt x="161" y="459"/>
                    <a:pt x="166" y="459"/>
                  </a:cubicBezTo>
                  <a:cubicBezTo>
                    <a:pt x="170" y="459"/>
                    <a:pt x="174" y="459"/>
                    <a:pt x="178" y="459"/>
                  </a:cubicBezTo>
                  <a:cubicBezTo>
                    <a:pt x="178" y="461"/>
                    <a:pt x="178" y="461"/>
                    <a:pt x="178" y="461"/>
                  </a:cubicBezTo>
                  <a:cubicBezTo>
                    <a:pt x="170" y="462"/>
                    <a:pt x="170" y="463"/>
                    <a:pt x="170" y="469"/>
                  </a:cubicBezTo>
                  <a:moveTo>
                    <a:pt x="138" y="509"/>
                  </a:moveTo>
                  <a:cubicBezTo>
                    <a:pt x="138" y="467"/>
                    <a:pt x="138" y="467"/>
                    <a:pt x="138" y="467"/>
                  </a:cubicBezTo>
                  <a:cubicBezTo>
                    <a:pt x="138" y="462"/>
                    <a:pt x="136" y="461"/>
                    <a:pt x="130" y="461"/>
                  </a:cubicBezTo>
                  <a:cubicBezTo>
                    <a:pt x="130" y="459"/>
                    <a:pt x="130" y="459"/>
                    <a:pt x="130" y="459"/>
                  </a:cubicBezTo>
                  <a:cubicBezTo>
                    <a:pt x="133" y="459"/>
                    <a:pt x="137" y="459"/>
                    <a:pt x="140" y="459"/>
                  </a:cubicBezTo>
                  <a:cubicBezTo>
                    <a:pt x="143" y="459"/>
                    <a:pt x="147" y="459"/>
                    <a:pt x="150" y="459"/>
                  </a:cubicBezTo>
                  <a:cubicBezTo>
                    <a:pt x="149" y="461"/>
                    <a:pt x="149" y="461"/>
                    <a:pt x="149" y="461"/>
                  </a:cubicBezTo>
                  <a:cubicBezTo>
                    <a:pt x="143" y="461"/>
                    <a:pt x="142" y="462"/>
                    <a:pt x="142" y="467"/>
                  </a:cubicBezTo>
                  <a:cubicBezTo>
                    <a:pt x="142" y="516"/>
                    <a:pt x="142" y="516"/>
                    <a:pt x="142" y="516"/>
                  </a:cubicBezTo>
                  <a:cubicBezTo>
                    <a:pt x="142" y="519"/>
                    <a:pt x="142" y="519"/>
                    <a:pt x="142" y="519"/>
                  </a:cubicBezTo>
                  <a:cubicBezTo>
                    <a:pt x="135" y="518"/>
                    <a:pt x="135" y="518"/>
                    <a:pt x="135" y="518"/>
                  </a:cubicBezTo>
                  <a:cubicBezTo>
                    <a:pt x="93" y="468"/>
                    <a:pt x="93" y="468"/>
                    <a:pt x="93" y="468"/>
                  </a:cubicBezTo>
                  <a:cubicBezTo>
                    <a:pt x="93" y="510"/>
                    <a:pt x="93" y="510"/>
                    <a:pt x="93" y="510"/>
                  </a:cubicBezTo>
                  <a:cubicBezTo>
                    <a:pt x="93" y="515"/>
                    <a:pt x="95" y="515"/>
                    <a:pt x="102" y="516"/>
                  </a:cubicBezTo>
                  <a:cubicBezTo>
                    <a:pt x="102" y="518"/>
                    <a:pt x="102" y="518"/>
                    <a:pt x="102" y="518"/>
                  </a:cubicBezTo>
                  <a:cubicBezTo>
                    <a:pt x="99" y="518"/>
                    <a:pt x="95" y="518"/>
                    <a:pt x="92" y="518"/>
                  </a:cubicBezTo>
                  <a:cubicBezTo>
                    <a:pt x="88" y="518"/>
                    <a:pt x="85" y="518"/>
                    <a:pt x="81" y="518"/>
                  </a:cubicBezTo>
                  <a:cubicBezTo>
                    <a:pt x="83" y="515"/>
                    <a:pt x="83" y="515"/>
                    <a:pt x="83" y="515"/>
                  </a:cubicBezTo>
                  <a:cubicBezTo>
                    <a:pt x="88" y="515"/>
                    <a:pt x="90" y="515"/>
                    <a:pt x="90" y="510"/>
                  </a:cubicBezTo>
                  <a:cubicBezTo>
                    <a:pt x="90" y="467"/>
                    <a:pt x="90" y="467"/>
                    <a:pt x="90" y="467"/>
                  </a:cubicBezTo>
                  <a:cubicBezTo>
                    <a:pt x="90" y="462"/>
                    <a:pt x="88" y="461"/>
                    <a:pt x="82" y="461"/>
                  </a:cubicBezTo>
                  <a:cubicBezTo>
                    <a:pt x="82" y="459"/>
                    <a:pt x="82" y="459"/>
                    <a:pt x="82" y="459"/>
                  </a:cubicBezTo>
                  <a:cubicBezTo>
                    <a:pt x="85" y="459"/>
                    <a:pt x="87" y="459"/>
                    <a:pt x="90" y="459"/>
                  </a:cubicBezTo>
                  <a:cubicBezTo>
                    <a:pt x="92" y="459"/>
                    <a:pt x="95" y="459"/>
                    <a:pt x="97" y="459"/>
                  </a:cubicBezTo>
                  <a:moveTo>
                    <a:pt x="28" y="498"/>
                  </a:moveTo>
                  <a:cubicBezTo>
                    <a:pt x="28" y="511"/>
                    <a:pt x="35" y="514"/>
                    <a:pt x="47" y="514"/>
                  </a:cubicBezTo>
                  <a:cubicBezTo>
                    <a:pt x="52" y="514"/>
                    <a:pt x="59" y="513"/>
                    <a:pt x="62" y="508"/>
                  </a:cubicBezTo>
                  <a:cubicBezTo>
                    <a:pt x="65" y="504"/>
                    <a:pt x="66" y="499"/>
                    <a:pt x="66" y="494"/>
                  </a:cubicBezTo>
                  <a:cubicBezTo>
                    <a:pt x="66" y="467"/>
                    <a:pt x="66" y="467"/>
                    <a:pt x="66" y="467"/>
                  </a:cubicBezTo>
                  <a:cubicBezTo>
                    <a:pt x="66" y="462"/>
                    <a:pt x="64" y="461"/>
                    <a:pt x="57" y="461"/>
                  </a:cubicBezTo>
                  <a:cubicBezTo>
                    <a:pt x="57" y="459"/>
                    <a:pt x="57" y="459"/>
                    <a:pt x="57" y="459"/>
                  </a:cubicBezTo>
                  <a:cubicBezTo>
                    <a:pt x="61" y="459"/>
                    <a:pt x="65" y="459"/>
                    <a:pt x="68" y="459"/>
                  </a:cubicBezTo>
                  <a:cubicBezTo>
                    <a:pt x="72" y="459"/>
                    <a:pt x="76" y="459"/>
                    <a:pt x="79" y="459"/>
                  </a:cubicBezTo>
                  <a:cubicBezTo>
                    <a:pt x="78" y="461"/>
                    <a:pt x="78" y="461"/>
                    <a:pt x="78" y="461"/>
                  </a:cubicBezTo>
                  <a:cubicBezTo>
                    <a:pt x="72" y="461"/>
                    <a:pt x="70" y="462"/>
                    <a:pt x="70" y="467"/>
                  </a:cubicBezTo>
                  <a:cubicBezTo>
                    <a:pt x="70" y="498"/>
                    <a:pt x="70" y="498"/>
                    <a:pt x="70" y="498"/>
                  </a:cubicBezTo>
                  <a:cubicBezTo>
                    <a:pt x="70" y="503"/>
                    <a:pt x="69" y="507"/>
                    <a:pt x="66" y="511"/>
                  </a:cubicBezTo>
                  <a:cubicBezTo>
                    <a:pt x="64" y="513"/>
                    <a:pt x="60" y="517"/>
                    <a:pt x="57" y="518"/>
                  </a:cubicBezTo>
                  <a:cubicBezTo>
                    <a:pt x="53" y="519"/>
                    <a:pt x="48" y="519"/>
                    <a:pt x="44" y="519"/>
                  </a:cubicBezTo>
                  <a:cubicBezTo>
                    <a:pt x="36" y="519"/>
                    <a:pt x="26" y="518"/>
                    <a:pt x="22" y="511"/>
                  </a:cubicBezTo>
                  <a:cubicBezTo>
                    <a:pt x="20" y="507"/>
                    <a:pt x="20" y="504"/>
                    <a:pt x="20" y="499"/>
                  </a:cubicBezTo>
                  <a:cubicBezTo>
                    <a:pt x="20" y="469"/>
                    <a:pt x="20" y="469"/>
                    <a:pt x="20" y="469"/>
                  </a:cubicBezTo>
                  <a:cubicBezTo>
                    <a:pt x="20" y="462"/>
                    <a:pt x="20" y="462"/>
                    <a:pt x="11" y="461"/>
                  </a:cubicBezTo>
                  <a:cubicBezTo>
                    <a:pt x="11" y="459"/>
                    <a:pt x="11" y="459"/>
                    <a:pt x="11" y="459"/>
                  </a:cubicBezTo>
                  <a:cubicBezTo>
                    <a:pt x="15" y="459"/>
                    <a:pt x="19" y="459"/>
                    <a:pt x="24" y="459"/>
                  </a:cubicBezTo>
                  <a:cubicBezTo>
                    <a:pt x="28" y="459"/>
                    <a:pt x="33" y="459"/>
                    <a:pt x="37" y="459"/>
                  </a:cubicBezTo>
                  <a:cubicBezTo>
                    <a:pt x="37" y="461"/>
                    <a:pt x="37" y="461"/>
                    <a:pt x="37" y="461"/>
                  </a:cubicBezTo>
                  <a:cubicBezTo>
                    <a:pt x="28" y="462"/>
                    <a:pt x="28" y="462"/>
                    <a:pt x="28" y="469"/>
                  </a:cubicBezTo>
                  <a:moveTo>
                    <a:pt x="354" y="158"/>
                  </a:moveTo>
                  <a:cubicBezTo>
                    <a:pt x="354" y="222"/>
                    <a:pt x="354" y="222"/>
                    <a:pt x="354" y="222"/>
                  </a:cubicBezTo>
                  <a:cubicBezTo>
                    <a:pt x="354" y="235"/>
                    <a:pt x="360" y="236"/>
                    <a:pt x="365" y="238"/>
                  </a:cubicBezTo>
                  <a:cubicBezTo>
                    <a:pt x="370" y="238"/>
                    <a:pt x="370" y="238"/>
                    <a:pt x="370" y="238"/>
                  </a:cubicBezTo>
                  <a:cubicBezTo>
                    <a:pt x="370" y="242"/>
                    <a:pt x="370" y="242"/>
                    <a:pt x="370" y="242"/>
                  </a:cubicBezTo>
                  <a:cubicBezTo>
                    <a:pt x="321" y="242"/>
                    <a:pt x="321" y="242"/>
                    <a:pt x="321" y="242"/>
                  </a:cubicBezTo>
                  <a:cubicBezTo>
                    <a:pt x="321" y="238"/>
                    <a:pt x="321" y="238"/>
                    <a:pt x="321" y="238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2" y="236"/>
                    <a:pt x="336" y="238"/>
                    <a:pt x="336" y="222"/>
                  </a:cubicBezTo>
                  <a:cubicBezTo>
                    <a:pt x="336" y="96"/>
                    <a:pt x="336" y="96"/>
                    <a:pt x="336" y="96"/>
                  </a:cubicBezTo>
                  <a:cubicBezTo>
                    <a:pt x="336" y="83"/>
                    <a:pt x="329" y="83"/>
                    <a:pt x="326" y="83"/>
                  </a:cubicBezTo>
                  <a:cubicBezTo>
                    <a:pt x="319" y="83"/>
                    <a:pt x="319" y="83"/>
                    <a:pt x="319" y="83"/>
                  </a:cubicBezTo>
                  <a:cubicBezTo>
                    <a:pt x="319" y="79"/>
                    <a:pt x="319" y="79"/>
                    <a:pt x="319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70" y="83"/>
                    <a:pt x="370" y="83"/>
                    <a:pt x="370" y="83"/>
                  </a:cubicBezTo>
                  <a:cubicBezTo>
                    <a:pt x="363" y="83"/>
                    <a:pt x="363" y="83"/>
                    <a:pt x="363" y="83"/>
                  </a:cubicBezTo>
                  <a:cubicBezTo>
                    <a:pt x="360" y="83"/>
                    <a:pt x="355" y="83"/>
                    <a:pt x="355" y="96"/>
                  </a:cubicBezTo>
                  <a:cubicBezTo>
                    <a:pt x="355" y="148"/>
                    <a:pt x="355" y="148"/>
                    <a:pt x="355" y="148"/>
                  </a:cubicBezTo>
                  <a:moveTo>
                    <a:pt x="165" y="238"/>
                  </a:moveTo>
                  <a:cubicBezTo>
                    <a:pt x="172" y="238"/>
                    <a:pt x="172" y="238"/>
                    <a:pt x="172" y="238"/>
                  </a:cubicBezTo>
                  <a:cubicBezTo>
                    <a:pt x="175" y="238"/>
                    <a:pt x="180" y="238"/>
                    <a:pt x="180" y="222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80" y="83"/>
                    <a:pt x="173" y="83"/>
                    <a:pt x="170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4" y="83"/>
                    <a:pt x="214" y="83"/>
                    <a:pt x="214" y="83"/>
                  </a:cubicBezTo>
                  <a:cubicBezTo>
                    <a:pt x="207" y="83"/>
                    <a:pt x="207" y="83"/>
                    <a:pt x="207" y="83"/>
                  </a:cubicBezTo>
                  <a:cubicBezTo>
                    <a:pt x="204" y="83"/>
                    <a:pt x="199" y="83"/>
                    <a:pt x="199" y="96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77" y="148"/>
                    <a:pt x="277" y="148"/>
                    <a:pt x="277" y="148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7" y="83"/>
                    <a:pt x="270" y="83"/>
                    <a:pt x="267" y="83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83"/>
                    <a:pt x="312" y="83"/>
                    <a:pt x="312" y="83"/>
                  </a:cubicBezTo>
                  <a:cubicBezTo>
                    <a:pt x="305" y="83"/>
                    <a:pt x="305" y="83"/>
                    <a:pt x="305" y="83"/>
                  </a:cubicBezTo>
                  <a:cubicBezTo>
                    <a:pt x="302" y="83"/>
                    <a:pt x="295" y="84"/>
                    <a:pt x="295" y="96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5" y="233"/>
                    <a:pt x="301" y="236"/>
                    <a:pt x="305" y="238"/>
                  </a:cubicBezTo>
                  <a:cubicBezTo>
                    <a:pt x="312" y="238"/>
                    <a:pt x="312" y="238"/>
                    <a:pt x="312" y="238"/>
                  </a:cubicBezTo>
                  <a:cubicBezTo>
                    <a:pt x="312" y="242"/>
                    <a:pt x="312" y="242"/>
                    <a:pt x="312" y="242"/>
                  </a:cubicBezTo>
                  <a:cubicBezTo>
                    <a:pt x="261" y="242"/>
                    <a:pt x="261" y="242"/>
                    <a:pt x="261" y="242"/>
                  </a:cubicBezTo>
                  <a:cubicBezTo>
                    <a:pt x="261" y="238"/>
                    <a:pt x="261" y="238"/>
                    <a:pt x="261" y="238"/>
                  </a:cubicBezTo>
                  <a:cubicBezTo>
                    <a:pt x="261" y="238"/>
                    <a:pt x="264" y="238"/>
                    <a:pt x="267" y="238"/>
                  </a:cubicBezTo>
                  <a:cubicBezTo>
                    <a:pt x="271" y="237"/>
                    <a:pt x="277" y="230"/>
                    <a:pt x="277" y="222"/>
                  </a:cubicBezTo>
                  <a:cubicBezTo>
                    <a:pt x="277" y="158"/>
                    <a:pt x="277" y="158"/>
                    <a:pt x="277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222"/>
                    <a:pt x="199" y="222"/>
                    <a:pt x="199" y="222"/>
                  </a:cubicBezTo>
                  <a:cubicBezTo>
                    <a:pt x="199" y="235"/>
                    <a:pt x="206" y="238"/>
                    <a:pt x="209" y="238"/>
                  </a:cubicBezTo>
                  <a:cubicBezTo>
                    <a:pt x="216" y="238"/>
                    <a:pt x="216" y="238"/>
                    <a:pt x="216" y="238"/>
                  </a:cubicBezTo>
                  <a:cubicBezTo>
                    <a:pt x="216" y="242"/>
                    <a:pt x="216" y="242"/>
                    <a:pt x="216" y="242"/>
                  </a:cubicBezTo>
                  <a:cubicBezTo>
                    <a:pt x="165" y="242"/>
                    <a:pt x="165" y="242"/>
                    <a:pt x="165" y="242"/>
                  </a:cubicBezTo>
                  <a:moveTo>
                    <a:pt x="522" y="397"/>
                  </a:moveTo>
                  <a:cubicBezTo>
                    <a:pt x="519" y="404"/>
                    <a:pt x="518" y="419"/>
                    <a:pt x="509" y="419"/>
                  </a:cubicBezTo>
                  <a:cubicBezTo>
                    <a:pt x="460" y="419"/>
                    <a:pt x="460" y="419"/>
                    <a:pt x="460" y="419"/>
                  </a:cubicBezTo>
                  <a:cubicBezTo>
                    <a:pt x="455" y="419"/>
                    <a:pt x="456" y="416"/>
                    <a:pt x="456" y="408"/>
                  </a:cubicBezTo>
                  <a:cubicBezTo>
                    <a:pt x="456" y="347"/>
                    <a:pt x="456" y="347"/>
                    <a:pt x="456" y="347"/>
                  </a:cubicBezTo>
                  <a:cubicBezTo>
                    <a:pt x="503" y="346"/>
                    <a:pt x="503" y="346"/>
                    <a:pt x="503" y="346"/>
                  </a:cubicBezTo>
                  <a:cubicBezTo>
                    <a:pt x="513" y="346"/>
                    <a:pt x="512" y="357"/>
                    <a:pt x="512" y="361"/>
                  </a:cubicBezTo>
                  <a:cubicBezTo>
                    <a:pt x="512" y="363"/>
                    <a:pt x="517" y="363"/>
                    <a:pt x="517" y="361"/>
                  </a:cubicBezTo>
                  <a:cubicBezTo>
                    <a:pt x="517" y="322"/>
                    <a:pt x="517" y="322"/>
                    <a:pt x="517" y="322"/>
                  </a:cubicBezTo>
                  <a:cubicBezTo>
                    <a:pt x="517" y="319"/>
                    <a:pt x="513" y="318"/>
                    <a:pt x="513" y="321"/>
                  </a:cubicBezTo>
                  <a:cubicBezTo>
                    <a:pt x="512" y="326"/>
                    <a:pt x="512" y="336"/>
                    <a:pt x="504" y="337"/>
                  </a:cubicBezTo>
                  <a:cubicBezTo>
                    <a:pt x="456" y="337"/>
                    <a:pt x="456" y="337"/>
                    <a:pt x="456" y="337"/>
                  </a:cubicBezTo>
                  <a:cubicBezTo>
                    <a:pt x="456" y="273"/>
                    <a:pt x="456" y="273"/>
                    <a:pt x="456" y="273"/>
                  </a:cubicBezTo>
                  <a:cubicBezTo>
                    <a:pt x="501" y="273"/>
                    <a:pt x="501" y="273"/>
                    <a:pt x="501" y="273"/>
                  </a:cubicBezTo>
                  <a:cubicBezTo>
                    <a:pt x="504" y="273"/>
                    <a:pt x="516" y="273"/>
                    <a:pt x="516" y="294"/>
                  </a:cubicBezTo>
                  <a:cubicBezTo>
                    <a:pt x="522" y="294"/>
                    <a:pt x="522" y="294"/>
                    <a:pt x="522" y="294"/>
                  </a:cubicBezTo>
                  <a:cubicBezTo>
                    <a:pt x="521" y="288"/>
                    <a:pt x="522" y="269"/>
                    <a:pt x="522" y="269"/>
                  </a:cubicBezTo>
                  <a:cubicBezTo>
                    <a:pt x="522" y="267"/>
                    <a:pt x="519" y="264"/>
                    <a:pt x="515" y="264"/>
                  </a:cubicBezTo>
                  <a:cubicBezTo>
                    <a:pt x="506" y="265"/>
                    <a:pt x="469" y="265"/>
                    <a:pt x="417" y="264"/>
                  </a:cubicBezTo>
                  <a:cubicBezTo>
                    <a:pt x="413" y="264"/>
                    <a:pt x="413" y="264"/>
                    <a:pt x="413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0" y="264"/>
                    <a:pt x="299" y="265"/>
                    <a:pt x="299" y="267"/>
                  </a:cubicBezTo>
                  <a:cubicBezTo>
                    <a:pt x="299" y="289"/>
                    <a:pt x="299" y="289"/>
                    <a:pt x="299" y="289"/>
                  </a:cubicBezTo>
                  <a:cubicBezTo>
                    <a:pt x="304" y="289"/>
                    <a:pt x="304" y="289"/>
                    <a:pt x="304" y="289"/>
                  </a:cubicBezTo>
                  <a:cubicBezTo>
                    <a:pt x="304" y="284"/>
                    <a:pt x="304" y="284"/>
                    <a:pt x="304" y="284"/>
                  </a:cubicBezTo>
                  <a:cubicBezTo>
                    <a:pt x="304" y="281"/>
                    <a:pt x="307" y="273"/>
                    <a:pt x="314" y="273"/>
                  </a:cubicBezTo>
                  <a:cubicBezTo>
                    <a:pt x="358" y="273"/>
                    <a:pt x="358" y="273"/>
                    <a:pt x="358" y="273"/>
                  </a:cubicBezTo>
                  <a:cubicBezTo>
                    <a:pt x="358" y="343"/>
                    <a:pt x="358" y="343"/>
                    <a:pt x="358" y="343"/>
                  </a:cubicBezTo>
                  <a:cubicBezTo>
                    <a:pt x="358" y="413"/>
                    <a:pt x="358" y="413"/>
                    <a:pt x="358" y="413"/>
                  </a:cubicBezTo>
                  <a:cubicBezTo>
                    <a:pt x="357" y="416"/>
                    <a:pt x="354" y="424"/>
                    <a:pt x="347" y="424"/>
                  </a:cubicBezTo>
                  <a:cubicBezTo>
                    <a:pt x="340" y="424"/>
                    <a:pt x="339" y="424"/>
                    <a:pt x="336" y="423"/>
                  </a:cubicBezTo>
                  <a:cubicBezTo>
                    <a:pt x="332" y="421"/>
                    <a:pt x="324" y="413"/>
                    <a:pt x="322" y="406"/>
                  </a:cubicBezTo>
                  <a:cubicBezTo>
                    <a:pt x="295" y="343"/>
                    <a:pt x="295" y="343"/>
                    <a:pt x="295" y="343"/>
                  </a:cubicBezTo>
                  <a:cubicBezTo>
                    <a:pt x="260" y="258"/>
                    <a:pt x="260" y="258"/>
                    <a:pt x="260" y="258"/>
                  </a:cubicBezTo>
                  <a:cubicBezTo>
                    <a:pt x="260" y="257"/>
                    <a:pt x="258" y="256"/>
                    <a:pt x="257" y="258"/>
                  </a:cubicBezTo>
                  <a:cubicBezTo>
                    <a:pt x="214" y="343"/>
                    <a:pt x="214" y="343"/>
                    <a:pt x="214" y="343"/>
                  </a:cubicBezTo>
                  <a:cubicBezTo>
                    <a:pt x="179" y="413"/>
                    <a:pt x="179" y="413"/>
                    <a:pt x="179" y="413"/>
                  </a:cubicBezTo>
                  <a:cubicBezTo>
                    <a:pt x="177" y="416"/>
                    <a:pt x="172" y="422"/>
                    <a:pt x="167" y="422"/>
                  </a:cubicBezTo>
                  <a:cubicBezTo>
                    <a:pt x="163" y="422"/>
                    <a:pt x="159" y="418"/>
                    <a:pt x="159" y="411"/>
                  </a:cubicBezTo>
                  <a:cubicBezTo>
                    <a:pt x="158" y="403"/>
                    <a:pt x="158" y="398"/>
                    <a:pt x="158" y="398"/>
                  </a:cubicBezTo>
                  <a:cubicBezTo>
                    <a:pt x="158" y="343"/>
                    <a:pt x="158" y="343"/>
                    <a:pt x="158" y="343"/>
                  </a:cubicBezTo>
                  <a:cubicBezTo>
                    <a:pt x="158" y="277"/>
                    <a:pt x="158" y="277"/>
                    <a:pt x="158" y="277"/>
                  </a:cubicBezTo>
                  <a:cubicBezTo>
                    <a:pt x="158" y="275"/>
                    <a:pt x="158" y="273"/>
                    <a:pt x="161" y="273"/>
                  </a:cubicBezTo>
                  <a:cubicBezTo>
                    <a:pt x="203" y="273"/>
                    <a:pt x="203" y="273"/>
                    <a:pt x="203" y="273"/>
                  </a:cubicBezTo>
                  <a:cubicBezTo>
                    <a:pt x="207" y="274"/>
                    <a:pt x="215" y="276"/>
                    <a:pt x="215" y="290"/>
                  </a:cubicBezTo>
                  <a:cubicBezTo>
                    <a:pt x="219" y="290"/>
                    <a:pt x="219" y="290"/>
                    <a:pt x="219" y="290"/>
                  </a:cubicBezTo>
                  <a:cubicBezTo>
                    <a:pt x="219" y="267"/>
                    <a:pt x="219" y="267"/>
                    <a:pt x="219" y="267"/>
                  </a:cubicBezTo>
                  <a:cubicBezTo>
                    <a:pt x="219" y="265"/>
                    <a:pt x="218" y="265"/>
                    <a:pt x="216" y="265"/>
                  </a:cubicBezTo>
                  <a:cubicBezTo>
                    <a:pt x="74" y="265"/>
                    <a:pt x="74" y="265"/>
                    <a:pt x="74" y="265"/>
                  </a:cubicBezTo>
                  <a:cubicBezTo>
                    <a:pt x="67" y="265"/>
                    <a:pt x="53" y="264"/>
                    <a:pt x="40" y="271"/>
                  </a:cubicBezTo>
                  <a:cubicBezTo>
                    <a:pt x="4" y="293"/>
                    <a:pt x="13" y="328"/>
                    <a:pt x="24" y="340"/>
                  </a:cubicBezTo>
                  <a:cubicBezTo>
                    <a:pt x="25" y="341"/>
                    <a:pt x="26" y="342"/>
                    <a:pt x="27" y="343"/>
                  </a:cubicBezTo>
                  <a:cubicBezTo>
                    <a:pt x="36" y="349"/>
                    <a:pt x="51" y="353"/>
                    <a:pt x="59" y="355"/>
                  </a:cubicBezTo>
                  <a:cubicBezTo>
                    <a:pt x="68" y="357"/>
                    <a:pt x="83" y="359"/>
                    <a:pt x="93" y="369"/>
                  </a:cubicBezTo>
                  <a:cubicBezTo>
                    <a:pt x="105" y="381"/>
                    <a:pt x="100" y="404"/>
                    <a:pt x="89" y="415"/>
                  </a:cubicBezTo>
                  <a:cubicBezTo>
                    <a:pt x="72" y="431"/>
                    <a:pt x="44" y="433"/>
                    <a:pt x="28" y="415"/>
                  </a:cubicBezTo>
                  <a:cubicBezTo>
                    <a:pt x="24" y="410"/>
                    <a:pt x="24" y="409"/>
                    <a:pt x="23" y="407"/>
                  </a:cubicBezTo>
                  <a:cubicBezTo>
                    <a:pt x="23" y="406"/>
                    <a:pt x="21" y="398"/>
                    <a:pt x="21" y="392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6" y="427"/>
                    <a:pt x="16" y="427"/>
                    <a:pt x="16" y="427"/>
                  </a:cubicBezTo>
                  <a:cubicBezTo>
                    <a:pt x="41" y="438"/>
                    <a:pt x="73" y="440"/>
                    <a:pt x="93" y="424"/>
                  </a:cubicBezTo>
                  <a:cubicBezTo>
                    <a:pt x="109" y="410"/>
                    <a:pt x="117" y="400"/>
                    <a:pt x="117" y="377"/>
                  </a:cubicBezTo>
                  <a:cubicBezTo>
                    <a:pt x="117" y="377"/>
                    <a:pt x="116" y="351"/>
                    <a:pt x="86" y="343"/>
                  </a:cubicBezTo>
                  <a:cubicBezTo>
                    <a:pt x="60" y="336"/>
                    <a:pt x="42" y="333"/>
                    <a:pt x="35" y="323"/>
                  </a:cubicBezTo>
                  <a:cubicBezTo>
                    <a:pt x="31" y="317"/>
                    <a:pt x="24" y="291"/>
                    <a:pt x="43" y="279"/>
                  </a:cubicBezTo>
                  <a:cubicBezTo>
                    <a:pt x="50" y="276"/>
                    <a:pt x="55" y="273"/>
                    <a:pt x="69" y="273"/>
                  </a:cubicBezTo>
                  <a:cubicBezTo>
                    <a:pt x="137" y="273"/>
                    <a:pt x="137" y="273"/>
                    <a:pt x="137" y="273"/>
                  </a:cubicBezTo>
                  <a:cubicBezTo>
                    <a:pt x="139" y="273"/>
                    <a:pt x="139" y="275"/>
                    <a:pt x="139" y="277"/>
                  </a:cubicBezTo>
                  <a:cubicBezTo>
                    <a:pt x="139" y="343"/>
                    <a:pt x="139" y="343"/>
                    <a:pt x="139" y="343"/>
                  </a:cubicBezTo>
                  <a:cubicBezTo>
                    <a:pt x="139" y="398"/>
                    <a:pt x="139" y="398"/>
                    <a:pt x="139" y="398"/>
                  </a:cubicBezTo>
                  <a:cubicBezTo>
                    <a:pt x="139" y="401"/>
                    <a:pt x="138" y="409"/>
                    <a:pt x="138" y="411"/>
                  </a:cubicBezTo>
                  <a:cubicBezTo>
                    <a:pt x="138" y="414"/>
                    <a:pt x="139" y="421"/>
                    <a:pt x="133" y="422"/>
                  </a:cubicBezTo>
                  <a:cubicBezTo>
                    <a:pt x="127" y="423"/>
                    <a:pt x="121" y="423"/>
                    <a:pt x="121" y="423"/>
                  </a:cubicBezTo>
                  <a:cubicBezTo>
                    <a:pt x="121" y="427"/>
                    <a:pt x="121" y="427"/>
                    <a:pt x="121" y="427"/>
                  </a:cubicBezTo>
                  <a:cubicBezTo>
                    <a:pt x="206" y="427"/>
                    <a:pt x="206" y="427"/>
                    <a:pt x="206" y="427"/>
                  </a:cubicBezTo>
                  <a:cubicBezTo>
                    <a:pt x="206" y="423"/>
                    <a:pt x="206" y="423"/>
                    <a:pt x="206" y="423"/>
                  </a:cubicBezTo>
                  <a:cubicBezTo>
                    <a:pt x="202" y="423"/>
                    <a:pt x="189" y="419"/>
                    <a:pt x="196" y="404"/>
                  </a:cubicBezTo>
                  <a:cubicBezTo>
                    <a:pt x="196" y="404"/>
                    <a:pt x="217" y="361"/>
                    <a:pt x="218" y="358"/>
                  </a:cubicBezTo>
                  <a:cubicBezTo>
                    <a:pt x="220" y="356"/>
                    <a:pt x="220" y="355"/>
                    <a:pt x="223" y="355"/>
                  </a:cubicBezTo>
                  <a:cubicBezTo>
                    <a:pt x="234" y="355"/>
                    <a:pt x="234" y="355"/>
                    <a:pt x="234" y="355"/>
                  </a:cubicBezTo>
                  <a:cubicBezTo>
                    <a:pt x="278" y="355"/>
                    <a:pt x="278" y="355"/>
                    <a:pt x="278" y="355"/>
                  </a:cubicBezTo>
                  <a:cubicBezTo>
                    <a:pt x="280" y="355"/>
                    <a:pt x="281" y="356"/>
                    <a:pt x="282" y="358"/>
                  </a:cubicBezTo>
                  <a:cubicBezTo>
                    <a:pt x="303" y="410"/>
                    <a:pt x="303" y="410"/>
                    <a:pt x="303" y="410"/>
                  </a:cubicBezTo>
                  <a:cubicBezTo>
                    <a:pt x="305" y="414"/>
                    <a:pt x="303" y="423"/>
                    <a:pt x="298" y="423"/>
                  </a:cubicBezTo>
                  <a:cubicBezTo>
                    <a:pt x="290" y="423"/>
                    <a:pt x="290" y="423"/>
                    <a:pt x="290" y="423"/>
                  </a:cubicBezTo>
                  <a:cubicBezTo>
                    <a:pt x="290" y="427"/>
                    <a:pt x="290" y="427"/>
                    <a:pt x="290" y="427"/>
                  </a:cubicBezTo>
                  <a:cubicBezTo>
                    <a:pt x="396" y="427"/>
                    <a:pt x="396" y="427"/>
                    <a:pt x="396" y="427"/>
                  </a:cubicBezTo>
                  <a:cubicBezTo>
                    <a:pt x="396" y="423"/>
                    <a:pt x="396" y="423"/>
                    <a:pt x="396" y="423"/>
                  </a:cubicBezTo>
                  <a:cubicBezTo>
                    <a:pt x="391" y="423"/>
                    <a:pt x="391" y="423"/>
                    <a:pt x="391" y="423"/>
                  </a:cubicBezTo>
                  <a:cubicBezTo>
                    <a:pt x="388" y="423"/>
                    <a:pt x="376" y="421"/>
                    <a:pt x="376" y="408"/>
                  </a:cubicBezTo>
                  <a:cubicBezTo>
                    <a:pt x="376" y="343"/>
                    <a:pt x="376" y="343"/>
                    <a:pt x="376" y="343"/>
                  </a:cubicBezTo>
                  <a:cubicBezTo>
                    <a:pt x="376" y="273"/>
                    <a:pt x="376" y="273"/>
                    <a:pt x="376" y="273"/>
                  </a:cubicBezTo>
                  <a:cubicBezTo>
                    <a:pt x="420" y="273"/>
                    <a:pt x="420" y="273"/>
                    <a:pt x="420" y="273"/>
                  </a:cubicBezTo>
                  <a:cubicBezTo>
                    <a:pt x="439" y="273"/>
                    <a:pt x="438" y="280"/>
                    <a:pt x="439" y="290"/>
                  </a:cubicBezTo>
                  <a:cubicBezTo>
                    <a:pt x="439" y="406"/>
                    <a:pt x="439" y="406"/>
                    <a:pt x="439" y="406"/>
                  </a:cubicBezTo>
                  <a:cubicBezTo>
                    <a:pt x="439" y="415"/>
                    <a:pt x="436" y="418"/>
                    <a:pt x="433" y="421"/>
                  </a:cubicBezTo>
                  <a:cubicBezTo>
                    <a:pt x="430" y="423"/>
                    <a:pt x="425" y="424"/>
                    <a:pt x="420" y="424"/>
                  </a:cubicBezTo>
                  <a:cubicBezTo>
                    <a:pt x="420" y="428"/>
                    <a:pt x="420" y="428"/>
                    <a:pt x="420" y="428"/>
                  </a:cubicBezTo>
                  <a:cubicBezTo>
                    <a:pt x="449" y="427"/>
                    <a:pt x="449" y="427"/>
                    <a:pt x="449" y="427"/>
                  </a:cubicBezTo>
                  <a:cubicBezTo>
                    <a:pt x="519" y="427"/>
                    <a:pt x="519" y="427"/>
                    <a:pt x="519" y="427"/>
                  </a:cubicBezTo>
                  <a:cubicBezTo>
                    <a:pt x="523" y="427"/>
                    <a:pt x="524" y="424"/>
                    <a:pt x="524" y="422"/>
                  </a:cubicBezTo>
                  <a:cubicBezTo>
                    <a:pt x="525" y="419"/>
                    <a:pt x="527" y="401"/>
                    <a:pt x="528" y="397"/>
                  </a:cubicBezTo>
                  <a:cubicBezTo>
                    <a:pt x="528" y="395"/>
                    <a:pt x="523" y="394"/>
                    <a:pt x="522" y="397"/>
                  </a:cubicBezTo>
                  <a:close/>
                  <a:moveTo>
                    <a:pt x="274" y="345"/>
                  </a:moveTo>
                  <a:cubicBezTo>
                    <a:pt x="236" y="345"/>
                    <a:pt x="236" y="345"/>
                    <a:pt x="236" y="345"/>
                  </a:cubicBezTo>
                  <a:cubicBezTo>
                    <a:pt x="227" y="345"/>
                    <a:pt x="227" y="345"/>
                    <a:pt x="227" y="345"/>
                  </a:cubicBezTo>
                  <a:cubicBezTo>
                    <a:pt x="226" y="345"/>
                    <a:pt x="225" y="345"/>
                    <a:pt x="226" y="343"/>
                  </a:cubicBezTo>
                  <a:cubicBezTo>
                    <a:pt x="252" y="289"/>
                    <a:pt x="252" y="289"/>
                    <a:pt x="252" y="289"/>
                  </a:cubicBezTo>
                  <a:cubicBezTo>
                    <a:pt x="275" y="341"/>
                    <a:pt x="275" y="341"/>
                    <a:pt x="275" y="341"/>
                  </a:cubicBezTo>
                  <a:cubicBezTo>
                    <a:pt x="276" y="345"/>
                    <a:pt x="275" y="345"/>
                    <a:pt x="274" y="345"/>
                  </a:cubicBezTo>
                  <a:close/>
                  <a:moveTo>
                    <a:pt x="451" y="77"/>
                  </a:moveTo>
                  <a:cubicBezTo>
                    <a:pt x="405" y="77"/>
                    <a:pt x="367" y="115"/>
                    <a:pt x="367" y="161"/>
                  </a:cubicBezTo>
                  <a:cubicBezTo>
                    <a:pt x="367" y="207"/>
                    <a:pt x="405" y="245"/>
                    <a:pt x="451" y="245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99" y="243"/>
                    <a:pt x="535" y="207"/>
                    <a:pt x="535" y="161"/>
                  </a:cubicBezTo>
                  <a:cubicBezTo>
                    <a:pt x="535" y="115"/>
                    <a:pt x="498" y="77"/>
                    <a:pt x="451" y="77"/>
                  </a:cubicBezTo>
                  <a:close/>
                  <a:moveTo>
                    <a:pt x="471" y="232"/>
                  </a:moveTo>
                  <a:cubicBezTo>
                    <a:pt x="466" y="233"/>
                    <a:pt x="461" y="233"/>
                    <a:pt x="457" y="233"/>
                  </a:cubicBezTo>
                  <a:cubicBezTo>
                    <a:pt x="414" y="230"/>
                    <a:pt x="395" y="190"/>
                    <a:pt x="391" y="171"/>
                  </a:cubicBezTo>
                  <a:cubicBezTo>
                    <a:pt x="383" y="138"/>
                    <a:pt x="401" y="97"/>
                    <a:pt x="431" y="89"/>
                  </a:cubicBezTo>
                  <a:cubicBezTo>
                    <a:pt x="465" y="80"/>
                    <a:pt x="501" y="105"/>
                    <a:pt x="512" y="145"/>
                  </a:cubicBezTo>
                  <a:cubicBezTo>
                    <a:pt x="524" y="190"/>
                    <a:pt x="501" y="228"/>
                    <a:pt x="471" y="23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20"/>
            <p:cNvSpPr>
              <a:spLocks/>
            </p:cNvSpPr>
            <p:nvPr/>
          </p:nvSpPr>
          <p:spPr bwMode="gray">
            <a:xfrm>
              <a:off x="1452563" y="1881188"/>
              <a:ext cx="147637" cy="200025"/>
            </a:xfrm>
            <a:custGeom>
              <a:avLst/>
              <a:gdLst/>
              <a:ahLst/>
              <a:cxnLst>
                <a:cxn ang="0">
                  <a:pos x="4" y="57"/>
                </a:cxn>
                <a:cxn ang="0">
                  <a:pos x="54" y="3"/>
                </a:cxn>
                <a:cxn ang="0">
                  <a:pos x="88" y="69"/>
                </a:cxn>
                <a:cxn ang="0">
                  <a:pos x="38" y="122"/>
                </a:cxn>
                <a:cxn ang="0">
                  <a:pos x="4" y="57"/>
                </a:cxn>
              </a:cxnLst>
              <a:rect l="0" t="0" r="r" b="b"/>
              <a:pathLst>
                <a:path w="92" h="125">
                  <a:moveTo>
                    <a:pt x="4" y="57"/>
                  </a:moveTo>
                  <a:cubicBezTo>
                    <a:pt x="9" y="24"/>
                    <a:pt x="31" y="0"/>
                    <a:pt x="54" y="3"/>
                  </a:cubicBezTo>
                  <a:cubicBezTo>
                    <a:pt x="77" y="7"/>
                    <a:pt x="92" y="36"/>
                    <a:pt x="88" y="69"/>
                  </a:cubicBezTo>
                  <a:cubicBezTo>
                    <a:pt x="83" y="102"/>
                    <a:pt x="61" y="125"/>
                    <a:pt x="38" y="122"/>
                  </a:cubicBezTo>
                  <a:cubicBezTo>
                    <a:pt x="15" y="119"/>
                    <a:pt x="0" y="90"/>
                    <a:pt x="4" y="57"/>
                  </a:cubicBezTo>
                </a:path>
              </a:pathLst>
            </a:custGeom>
            <a:solidFill>
              <a:srgbClr val="D312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21"/>
            <p:cNvSpPr>
              <a:spLocks noEditPoints="1"/>
            </p:cNvSpPr>
            <p:nvPr/>
          </p:nvSpPr>
          <p:spPr bwMode="gray">
            <a:xfrm>
              <a:off x="2824163" y="2162176"/>
              <a:ext cx="1782762" cy="909638"/>
            </a:xfrm>
            <a:custGeom>
              <a:avLst/>
              <a:gdLst/>
              <a:ahLst/>
              <a:cxnLst>
                <a:cxn ang="0">
                  <a:pos x="0" y="444"/>
                </a:cxn>
                <a:cxn ang="0">
                  <a:pos x="175" y="372"/>
                </a:cxn>
                <a:cxn ang="0">
                  <a:pos x="112" y="538"/>
                </a:cxn>
                <a:cxn ang="0">
                  <a:pos x="324" y="461"/>
                </a:cxn>
                <a:cxn ang="0">
                  <a:pos x="324" y="461"/>
                </a:cxn>
                <a:cxn ang="0">
                  <a:pos x="291" y="541"/>
                </a:cxn>
                <a:cxn ang="0">
                  <a:pos x="288" y="567"/>
                </a:cxn>
                <a:cxn ang="0">
                  <a:pos x="355" y="477"/>
                </a:cxn>
                <a:cxn ang="0">
                  <a:pos x="526" y="443"/>
                </a:cxn>
                <a:cxn ang="0">
                  <a:pos x="415" y="398"/>
                </a:cxn>
                <a:cxn ang="0">
                  <a:pos x="422" y="564"/>
                </a:cxn>
                <a:cxn ang="0">
                  <a:pos x="495" y="450"/>
                </a:cxn>
                <a:cxn ang="0">
                  <a:pos x="646" y="538"/>
                </a:cxn>
                <a:cxn ang="0">
                  <a:pos x="609" y="424"/>
                </a:cxn>
                <a:cxn ang="0">
                  <a:pos x="609" y="398"/>
                </a:cxn>
                <a:cxn ang="0">
                  <a:pos x="579" y="398"/>
                </a:cxn>
                <a:cxn ang="0">
                  <a:pos x="579" y="424"/>
                </a:cxn>
                <a:cxn ang="0">
                  <a:pos x="650" y="564"/>
                </a:cxn>
                <a:cxn ang="0">
                  <a:pos x="706" y="461"/>
                </a:cxn>
                <a:cxn ang="0">
                  <a:pos x="705" y="484"/>
                </a:cxn>
                <a:cxn ang="0">
                  <a:pos x="817" y="545"/>
                </a:cxn>
                <a:cxn ang="0">
                  <a:pos x="747" y="394"/>
                </a:cxn>
                <a:cxn ang="0">
                  <a:pos x="946" y="424"/>
                </a:cxn>
                <a:cxn ang="0">
                  <a:pos x="878" y="398"/>
                </a:cxn>
                <a:cxn ang="0">
                  <a:pos x="884" y="564"/>
                </a:cxn>
                <a:cxn ang="0">
                  <a:pos x="272" y="251"/>
                </a:cxn>
                <a:cxn ang="0">
                  <a:pos x="138" y="208"/>
                </a:cxn>
                <a:cxn ang="0">
                  <a:pos x="4" y="251"/>
                </a:cxn>
                <a:cxn ang="0">
                  <a:pos x="125" y="253"/>
                </a:cxn>
                <a:cxn ang="0">
                  <a:pos x="240" y="251"/>
                </a:cxn>
                <a:cxn ang="0">
                  <a:pos x="338" y="148"/>
                </a:cxn>
                <a:cxn ang="0">
                  <a:pos x="337" y="172"/>
                </a:cxn>
                <a:cxn ang="0">
                  <a:pos x="449" y="233"/>
                </a:cxn>
                <a:cxn ang="0">
                  <a:pos x="379" y="82"/>
                </a:cxn>
                <a:cxn ang="0">
                  <a:pos x="593" y="119"/>
                </a:cxn>
                <a:cxn ang="0">
                  <a:pos x="546" y="227"/>
                </a:cxn>
                <a:cxn ang="0">
                  <a:pos x="595" y="227"/>
                </a:cxn>
                <a:cxn ang="0">
                  <a:pos x="551" y="83"/>
                </a:cxn>
                <a:cxn ang="0">
                  <a:pos x="624" y="0"/>
                </a:cxn>
                <a:cxn ang="0">
                  <a:pos x="671" y="251"/>
                </a:cxn>
                <a:cxn ang="0">
                  <a:pos x="702" y="251"/>
                </a:cxn>
                <a:cxn ang="0">
                  <a:pos x="687" y="13"/>
                </a:cxn>
                <a:cxn ang="0">
                  <a:pos x="875" y="237"/>
                </a:cxn>
                <a:cxn ang="0">
                  <a:pos x="772" y="168"/>
                </a:cxn>
                <a:cxn ang="0">
                  <a:pos x="873" y="97"/>
                </a:cxn>
                <a:cxn ang="0">
                  <a:pos x="818" y="255"/>
                </a:cxn>
                <a:cxn ang="0">
                  <a:pos x="930" y="207"/>
                </a:cxn>
                <a:cxn ang="0">
                  <a:pos x="1010" y="251"/>
                </a:cxn>
                <a:cxn ang="0">
                  <a:pos x="900" y="209"/>
                </a:cxn>
                <a:cxn ang="0">
                  <a:pos x="973" y="108"/>
                </a:cxn>
                <a:cxn ang="0">
                  <a:pos x="976" y="82"/>
                </a:cxn>
                <a:cxn ang="0">
                  <a:pos x="1010" y="251"/>
                </a:cxn>
                <a:cxn ang="0">
                  <a:pos x="1082" y="5"/>
                </a:cxn>
              </a:cxnLst>
              <a:rect l="0" t="0" r="r" b="b"/>
              <a:pathLst>
                <a:path w="1113" h="568">
                  <a:moveTo>
                    <a:pt x="184" y="545"/>
                  </a:moveTo>
                  <a:cubicBezTo>
                    <a:pt x="166" y="558"/>
                    <a:pt x="139" y="568"/>
                    <a:pt x="111" y="568"/>
                  </a:cubicBezTo>
                  <a:cubicBezTo>
                    <a:pt x="44" y="568"/>
                    <a:pt x="0" y="518"/>
                    <a:pt x="0" y="444"/>
                  </a:cubicBezTo>
                  <a:cubicBezTo>
                    <a:pt x="0" y="369"/>
                    <a:pt x="44" y="319"/>
                    <a:pt x="112" y="319"/>
                  </a:cubicBezTo>
                  <a:cubicBezTo>
                    <a:pt x="140" y="319"/>
                    <a:pt x="162" y="326"/>
                    <a:pt x="180" y="339"/>
                  </a:cubicBezTo>
                  <a:cubicBezTo>
                    <a:pt x="175" y="372"/>
                    <a:pt x="175" y="372"/>
                    <a:pt x="175" y="372"/>
                  </a:cubicBezTo>
                  <a:cubicBezTo>
                    <a:pt x="158" y="359"/>
                    <a:pt x="137" y="349"/>
                    <a:pt x="112" y="349"/>
                  </a:cubicBezTo>
                  <a:cubicBezTo>
                    <a:pt x="63" y="349"/>
                    <a:pt x="34" y="386"/>
                    <a:pt x="34" y="443"/>
                  </a:cubicBezTo>
                  <a:cubicBezTo>
                    <a:pt x="34" y="501"/>
                    <a:pt x="63" y="538"/>
                    <a:pt x="112" y="538"/>
                  </a:cubicBezTo>
                  <a:cubicBezTo>
                    <a:pt x="137" y="538"/>
                    <a:pt x="160" y="528"/>
                    <a:pt x="179" y="514"/>
                  </a:cubicBezTo>
                  <a:cubicBezTo>
                    <a:pt x="184" y="545"/>
                    <a:pt x="184" y="545"/>
                    <a:pt x="184" y="545"/>
                  </a:cubicBezTo>
                  <a:moveTo>
                    <a:pt x="324" y="461"/>
                  </a:moveTo>
                  <a:cubicBezTo>
                    <a:pt x="320" y="434"/>
                    <a:pt x="308" y="418"/>
                    <a:pt x="284" y="418"/>
                  </a:cubicBezTo>
                  <a:cubicBezTo>
                    <a:pt x="265" y="418"/>
                    <a:pt x="248" y="432"/>
                    <a:pt x="244" y="461"/>
                  </a:cubicBezTo>
                  <a:cubicBezTo>
                    <a:pt x="324" y="461"/>
                    <a:pt x="324" y="461"/>
                    <a:pt x="324" y="461"/>
                  </a:cubicBezTo>
                  <a:moveTo>
                    <a:pt x="355" y="484"/>
                  </a:moveTo>
                  <a:cubicBezTo>
                    <a:pt x="242" y="484"/>
                    <a:pt x="242" y="484"/>
                    <a:pt x="242" y="484"/>
                  </a:cubicBezTo>
                  <a:cubicBezTo>
                    <a:pt x="243" y="522"/>
                    <a:pt x="262" y="541"/>
                    <a:pt x="291" y="541"/>
                  </a:cubicBezTo>
                  <a:cubicBezTo>
                    <a:pt x="315" y="541"/>
                    <a:pt x="332" y="531"/>
                    <a:pt x="350" y="517"/>
                  </a:cubicBezTo>
                  <a:cubicBezTo>
                    <a:pt x="355" y="545"/>
                    <a:pt x="355" y="545"/>
                    <a:pt x="355" y="545"/>
                  </a:cubicBezTo>
                  <a:cubicBezTo>
                    <a:pt x="337" y="559"/>
                    <a:pt x="316" y="567"/>
                    <a:pt x="288" y="567"/>
                  </a:cubicBezTo>
                  <a:cubicBezTo>
                    <a:pt x="245" y="567"/>
                    <a:pt x="211" y="541"/>
                    <a:pt x="211" y="480"/>
                  </a:cubicBezTo>
                  <a:cubicBezTo>
                    <a:pt x="211" y="427"/>
                    <a:pt x="242" y="394"/>
                    <a:pt x="284" y="394"/>
                  </a:cubicBezTo>
                  <a:cubicBezTo>
                    <a:pt x="333" y="394"/>
                    <a:pt x="355" y="431"/>
                    <a:pt x="355" y="477"/>
                  </a:cubicBezTo>
                  <a:cubicBezTo>
                    <a:pt x="355" y="479"/>
                    <a:pt x="355" y="482"/>
                    <a:pt x="355" y="484"/>
                  </a:cubicBezTo>
                  <a:close/>
                  <a:moveTo>
                    <a:pt x="526" y="564"/>
                  </a:moveTo>
                  <a:cubicBezTo>
                    <a:pt x="526" y="443"/>
                    <a:pt x="526" y="443"/>
                    <a:pt x="526" y="443"/>
                  </a:cubicBezTo>
                  <a:cubicBezTo>
                    <a:pt x="526" y="413"/>
                    <a:pt x="509" y="394"/>
                    <a:pt x="478" y="394"/>
                  </a:cubicBezTo>
                  <a:cubicBezTo>
                    <a:pt x="454" y="394"/>
                    <a:pt x="435" y="407"/>
                    <a:pt x="419" y="422"/>
                  </a:cubicBezTo>
                  <a:cubicBezTo>
                    <a:pt x="415" y="398"/>
                    <a:pt x="415" y="398"/>
                    <a:pt x="415" y="398"/>
                  </a:cubicBezTo>
                  <a:cubicBezTo>
                    <a:pt x="391" y="398"/>
                    <a:pt x="391" y="398"/>
                    <a:pt x="391" y="398"/>
                  </a:cubicBezTo>
                  <a:cubicBezTo>
                    <a:pt x="391" y="564"/>
                    <a:pt x="391" y="564"/>
                    <a:pt x="391" y="564"/>
                  </a:cubicBezTo>
                  <a:cubicBezTo>
                    <a:pt x="422" y="564"/>
                    <a:pt x="422" y="564"/>
                    <a:pt x="422" y="564"/>
                  </a:cubicBezTo>
                  <a:cubicBezTo>
                    <a:pt x="422" y="449"/>
                    <a:pt x="422" y="449"/>
                    <a:pt x="422" y="449"/>
                  </a:cubicBezTo>
                  <a:cubicBezTo>
                    <a:pt x="437" y="433"/>
                    <a:pt x="453" y="422"/>
                    <a:pt x="470" y="422"/>
                  </a:cubicBezTo>
                  <a:cubicBezTo>
                    <a:pt x="488" y="422"/>
                    <a:pt x="495" y="433"/>
                    <a:pt x="495" y="450"/>
                  </a:cubicBezTo>
                  <a:cubicBezTo>
                    <a:pt x="495" y="564"/>
                    <a:pt x="495" y="564"/>
                    <a:pt x="495" y="564"/>
                  </a:cubicBezTo>
                  <a:moveTo>
                    <a:pt x="650" y="564"/>
                  </a:moveTo>
                  <a:cubicBezTo>
                    <a:pt x="646" y="538"/>
                    <a:pt x="646" y="538"/>
                    <a:pt x="646" y="538"/>
                  </a:cubicBezTo>
                  <a:cubicBezTo>
                    <a:pt x="642" y="538"/>
                    <a:pt x="637" y="539"/>
                    <a:pt x="632" y="539"/>
                  </a:cubicBezTo>
                  <a:cubicBezTo>
                    <a:pt x="614" y="539"/>
                    <a:pt x="609" y="530"/>
                    <a:pt x="609" y="517"/>
                  </a:cubicBezTo>
                  <a:cubicBezTo>
                    <a:pt x="609" y="424"/>
                    <a:pt x="609" y="424"/>
                    <a:pt x="609" y="424"/>
                  </a:cubicBezTo>
                  <a:cubicBezTo>
                    <a:pt x="649" y="424"/>
                    <a:pt x="649" y="424"/>
                    <a:pt x="649" y="424"/>
                  </a:cubicBezTo>
                  <a:cubicBezTo>
                    <a:pt x="645" y="398"/>
                    <a:pt x="645" y="398"/>
                    <a:pt x="645" y="398"/>
                  </a:cubicBezTo>
                  <a:cubicBezTo>
                    <a:pt x="609" y="398"/>
                    <a:pt x="609" y="398"/>
                    <a:pt x="609" y="398"/>
                  </a:cubicBezTo>
                  <a:cubicBezTo>
                    <a:pt x="609" y="338"/>
                    <a:pt x="609" y="338"/>
                    <a:pt x="609" y="338"/>
                  </a:cubicBezTo>
                  <a:cubicBezTo>
                    <a:pt x="579" y="342"/>
                    <a:pt x="579" y="342"/>
                    <a:pt x="579" y="342"/>
                  </a:cubicBezTo>
                  <a:cubicBezTo>
                    <a:pt x="579" y="398"/>
                    <a:pt x="579" y="398"/>
                    <a:pt x="579" y="398"/>
                  </a:cubicBezTo>
                  <a:cubicBezTo>
                    <a:pt x="554" y="398"/>
                    <a:pt x="554" y="398"/>
                    <a:pt x="554" y="398"/>
                  </a:cubicBezTo>
                  <a:cubicBezTo>
                    <a:pt x="554" y="424"/>
                    <a:pt x="554" y="424"/>
                    <a:pt x="554" y="424"/>
                  </a:cubicBezTo>
                  <a:cubicBezTo>
                    <a:pt x="579" y="424"/>
                    <a:pt x="579" y="424"/>
                    <a:pt x="579" y="424"/>
                  </a:cubicBezTo>
                  <a:cubicBezTo>
                    <a:pt x="579" y="522"/>
                    <a:pt x="579" y="522"/>
                    <a:pt x="579" y="522"/>
                  </a:cubicBezTo>
                  <a:cubicBezTo>
                    <a:pt x="579" y="556"/>
                    <a:pt x="598" y="566"/>
                    <a:pt x="627" y="566"/>
                  </a:cubicBezTo>
                  <a:cubicBezTo>
                    <a:pt x="638" y="566"/>
                    <a:pt x="645" y="565"/>
                    <a:pt x="650" y="564"/>
                  </a:cubicBezTo>
                  <a:moveTo>
                    <a:pt x="786" y="461"/>
                  </a:moveTo>
                  <a:cubicBezTo>
                    <a:pt x="782" y="434"/>
                    <a:pt x="770" y="418"/>
                    <a:pt x="746" y="418"/>
                  </a:cubicBezTo>
                  <a:cubicBezTo>
                    <a:pt x="727" y="418"/>
                    <a:pt x="711" y="432"/>
                    <a:pt x="706" y="461"/>
                  </a:cubicBezTo>
                  <a:cubicBezTo>
                    <a:pt x="786" y="461"/>
                    <a:pt x="786" y="461"/>
                    <a:pt x="786" y="461"/>
                  </a:cubicBezTo>
                  <a:moveTo>
                    <a:pt x="817" y="484"/>
                  </a:moveTo>
                  <a:cubicBezTo>
                    <a:pt x="705" y="484"/>
                    <a:pt x="705" y="484"/>
                    <a:pt x="705" y="484"/>
                  </a:cubicBezTo>
                  <a:cubicBezTo>
                    <a:pt x="706" y="522"/>
                    <a:pt x="724" y="541"/>
                    <a:pt x="753" y="541"/>
                  </a:cubicBezTo>
                  <a:cubicBezTo>
                    <a:pt x="777" y="541"/>
                    <a:pt x="794" y="531"/>
                    <a:pt x="813" y="517"/>
                  </a:cubicBezTo>
                  <a:cubicBezTo>
                    <a:pt x="817" y="545"/>
                    <a:pt x="817" y="545"/>
                    <a:pt x="817" y="545"/>
                  </a:cubicBezTo>
                  <a:cubicBezTo>
                    <a:pt x="799" y="559"/>
                    <a:pt x="778" y="567"/>
                    <a:pt x="751" y="567"/>
                  </a:cubicBezTo>
                  <a:cubicBezTo>
                    <a:pt x="707" y="567"/>
                    <a:pt x="674" y="541"/>
                    <a:pt x="674" y="480"/>
                  </a:cubicBezTo>
                  <a:cubicBezTo>
                    <a:pt x="674" y="427"/>
                    <a:pt x="705" y="394"/>
                    <a:pt x="747" y="394"/>
                  </a:cubicBezTo>
                  <a:cubicBezTo>
                    <a:pt x="795" y="394"/>
                    <a:pt x="817" y="431"/>
                    <a:pt x="817" y="477"/>
                  </a:cubicBezTo>
                  <a:cubicBezTo>
                    <a:pt x="817" y="479"/>
                    <a:pt x="817" y="482"/>
                    <a:pt x="817" y="484"/>
                  </a:cubicBezTo>
                  <a:close/>
                  <a:moveTo>
                    <a:pt x="946" y="424"/>
                  </a:moveTo>
                  <a:cubicBezTo>
                    <a:pt x="941" y="394"/>
                    <a:pt x="941" y="394"/>
                    <a:pt x="941" y="394"/>
                  </a:cubicBezTo>
                  <a:cubicBezTo>
                    <a:pt x="914" y="395"/>
                    <a:pt x="895" y="412"/>
                    <a:pt x="883" y="431"/>
                  </a:cubicBezTo>
                  <a:cubicBezTo>
                    <a:pt x="878" y="398"/>
                    <a:pt x="878" y="398"/>
                    <a:pt x="878" y="398"/>
                  </a:cubicBezTo>
                  <a:cubicBezTo>
                    <a:pt x="853" y="398"/>
                    <a:pt x="853" y="398"/>
                    <a:pt x="853" y="398"/>
                  </a:cubicBezTo>
                  <a:cubicBezTo>
                    <a:pt x="853" y="564"/>
                    <a:pt x="853" y="564"/>
                    <a:pt x="853" y="564"/>
                  </a:cubicBezTo>
                  <a:cubicBezTo>
                    <a:pt x="884" y="564"/>
                    <a:pt x="884" y="564"/>
                    <a:pt x="884" y="564"/>
                  </a:cubicBezTo>
                  <a:cubicBezTo>
                    <a:pt x="884" y="465"/>
                    <a:pt x="884" y="465"/>
                    <a:pt x="884" y="465"/>
                  </a:cubicBezTo>
                  <a:cubicBezTo>
                    <a:pt x="895" y="443"/>
                    <a:pt x="919" y="425"/>
                    <a:pt x="946" y="424"/>
                  </a:cubicBezTo>
                  <a:moveTo>
                    <a:pt x="272" y="251"/>
                  </a:moveTo>
                  <a:cubicBezTo>
                    <a:pt x="253" y="11"/>
                    <a:pt x="253" y="11"/>
                    <a:pt x="253" y="11"/>
                  </a:cubicBezTo>
                  <a:cubicBezTo>
                    <a:pt x="213" y="11"/>
                    <a:pt x="213" y="11"/>
                    <a:pt x="213" y="11"/>
                  </a:cubicBezTo>
                  <a:cubicBezTo>
                    <a:pt x="138" y="208"/>
                    <a:pt x="138" y="208"/>
                    <a:pt x="138" y="208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4" y="251"/>
                    <a:pt x="4" y="251"/>
                    <a:pt x="4" y="251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125" y="253"/>
                    <a:pt x="125" y="253"/>
                    <a:pt x="125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40" y="251"/>
                    <a:pt x="240" y="251"/>
                    <a:pt x="240" y="251"/>
                  </a:cubicBezTo>
                  <a:moveTo>
                    <a:pt x="418" y="148"/>
                  </a:moveTo>
                  <a:cubicBezTo>
                    <a:pt x="414" y="122"/>
                    <a:pt x="403" y="106"/>
                    <a:pt x="379" y="106"/>
                  </a:cubicBezTo>
                  <a:cubicBezTo>
                    <a:pt x="359" y="106"/>
                    <a:pt x="343" y="120"/>
                    <a:pt x="338" y="148"/>
                  </a:cubicBezTo>
                  <a:cubicBezTo>
                    <a:pt x="418" y="148"/>
                    <a:pt x="418" y="148"/>
                    <a:pt x="418" y="148"/>
                  </a:cubicBezTo>
                  <a:moveTo>
                    <a:pt x="450" y="172"/>
                  </a:moveTo>
                  <a:cubicBezTo>
                    <a:pt x="337" y="172"/>
                    <a:pt x="337" y="172"/>
                    <a:pt x="337" y="172"/>
                  </a:cubicBezTo>
                  <a:cubicBezTo>
                    <a:pt x="338" y="210"/>
                    <a:pt x="356" y="229"/>
                    <a:pt x="385" y="229"/>
                  </a:cubicBezTo>
                  <a:cubicBezTo>
                    <a:pt x="409" y="229"/>
                    <a:pt x="427" y="219"/>
                    <a:pt x="445" y="205"/>
                  </a:cubicBezTo>
                  <a:cubicBezTo>
                    <a:pt x="449" y="233"/>
                    <a:pt x="449" y="233"/>
                    <a:pt x="449" y="233"/>
                  </a:cubicBezTo>
                  <a:cubicBezTo>
                    <a:pt x="431" y="247"/>
                    <a:pt x="410" y="255"/>
                    <a:pt x="383" y="255"/>
                  </a:cubicBezTo>
                  <a:cubicBezTo>
                    <a:pt x="340" y="255"/>
                    <a:pt x="306" y="229"/>
                    <a:pt x="306" y="168"/>
                  </a:cubicBezTo>
                  <a:cubicBezTo>
                    <a:pt x="306" y="115"/>
                    <a:pt x="337" y="82"/>
                    <a:pt x="379" y="82"/>
                  </a:cubicBezTo>
                  <a:cubicBezTo>
                    <a:pt x="427" y="82"/>
                    <a:pt x="450" y="119"/>
                    <a:pt x="450" y="165"/>
                  </a:cubicBezTo>
                  <a:cubicBezTo>
                    <a:pt x="450" y="167"/>
                    <a:pt x="450" y="170"/>
                    <a:pt x="450" y="172"/>
                  </a:cubicBezTo>
                  <a:close/>
                  <a:moveTo>
                    <a:pt x="593" y="119"/>
                  </a:moveTo>
                  <a:cubicBezTo>
                    <a:pt x="580" y="112"/>
                    <a:pt x="570" y="109"/>
                    <a:pt x="552" y="109"/>
                  </a:cubicBezTo>
                  <a:cubicBezTo>
                    <a:pt x="526" y="109"/>
                    <a:pt x="507" y="131"/>
                    <a:pt x="507" y="172"/>
                  </a:cubicBezTo>
                  <a:cubicBezTo>
                    <a:pt x="507" y="208"/>
                    <a:pt x="524" y="227"/>
                    <a:pt x="546" y="227"/>
                  </a:cubicBezTo>
                  <a:cubicBezTo>
                    <a:pt x="565" y="227"/>
                    <a:pt x="580" y="216"/>
                    <a:pt x="593" y="198"/>
                  </a:cubicBezTo>
                  <a:moveTo>
                    <a:pt x="599" y="251"/>
                  </a:moveTo>
                  <a:cubicBezTo>
                    <a:pt x="595" y="227"/>
                    <a:pt x="595" y="227"/>
                    <a:pt x="595" y="227"/>
                  </a:cubicBezTo>
                  <a:cubicBezTo>
                    <a:pt x="583" y="242"/>
                    <a:pt x="566" y="255"/>
                    <a:pt x="541" y="255"/>
                  </a:cubicBezTo>
                  <a:cubicBezTo>
                    <a:pt x="506" y="255"/>
                    <a:pt x="476" y="229"/>
                    <a:pt x="476" y="173"/>
                  </a:cubicBezTo>
                  <a:cubicBezTo>
                    <a:pt x="476" y="113"/>
                    <a:pt x="511" y="83"/>
                    <a:pt x="551" y="83"/>
                  </a:cubicBezTo>
                  <a:cubicBezTo>
                    <a:pt x="567" y="83"/>
                    <a:pt x="582" y="86"/>
                    <a:pt x="593" y="91"/>
                  </a:cubicBezTo>
                  <a:cubicBezTo>
                    <a:pt x="593" y="5"/>
                    <a:pt x="593" y="5"/>
                    <a:pt x="593" y="5"/>
                  </a:cubicBezTo>
                  <a:cubicBezTo>
                    <a:pt x="624" y="0"/>
                    <a:pt x="624" y="0"/>
                    <a:pt x="624" y="0"/>
                  </a:cubicBezTo>
                  <a:cubicBezTo>
                    <a:pt x="624" y="251"/>
                    <a:pt x="624" y="251"/>
                    <a:pt x="624" y="251"/>
                  </a:cubicBezTo>
                  <a:lnTo>
                    <a:pt x="599" y="251"/>
                  </a:lnTo>
                  <a:close/>
                  <a:moveTo>
                    <a:pt x="671" y="251"/>
                  </a:moveTo>
                  <a:cubicBezTo>
                    <a:pt x="671" y="85"/>
                    <a:pt x="671" y="85"/>
                    <a:pt x="671" y="85"/>
                  </a:cubicBezTo>
                  <a:cubicBezTo>
                    <a:pt x="702" y="85"/>
                    <a:pt x="702" y="85"/>
                    <a:pt x="702" y="85"/>
                  </a:cubicBezTo>
                  <a:cubicBezTo>
                    <a:pt x="702" y="251"/>
                    <a:pt x="702" y="251"/>
                    <a:pt x="702" y="251"/>
                  </a:cubicBezTo>
                  <a:moveTo>
                    <a:pt x="687" y="52"/>
                  </a:moveTo>
                  <a:cubicBezTo>
                    <a:pt x="676" y="52"/>
                    <a:pt x="667" y="43"/>
                    <a:pt x="667" y="33"/>
                  </a:cubicBezTo>
                  <a:cubicBezTo>
                    <a:pt x="667" y="22"/>
                    <a:pt x="676" y="13"/>
                    <a:pt x="687" y="13"/>
                  </a:cubicBezTo>
                  <a:cubicBezTo>
                    <a:pt x="698" y="13"/>
                    <a:pt x="707" y="22"/>
                    <a:pt x="707" y="33"/>
                  </a:cubicBezTo>
                  <a:cubicBezTo>
                    <a:pt x="707" y="43"/>
                    <a:pt x="698" y="52"/>
                    <a:pt x="687" y="52"/>
                  </a:cubicBezTo>
                  <a:close/>
                  <a:moveTo>
                    <a:pt x="875" y="237"/>
                  </a:moveTo>
                  <a:cubicBezTo>
                    <a:pt x="870" y="209"/>
                    <a:pt x="870" y="209"/>
                    <a:pt x="870" y="209"/>
                  </a:cubicBezTo>
                  <a:cubicBezTo>
                    <a:pt x="853" y="224"/>
                    <a:pt x="839" y="228"/>
                    <a:pt x="822" y="228"/>
                  </a:cubicBezTo>
                  <a:cubicBezTo>
                    <a:pt x="793" y="228"/>
                    <a:pt x="772" y="209"/>
                    <a:pt x="772" y="168"/>
                  </a:cubicBezTo>
                  <a:cubicBezTo>
                    <a:pt x="772" y="130"/>
                    <a:pt x="791" y="109"/>
                    <a:pt x="818" y="109"/>
                  </a:cubicBezTo>
                  <a:cubicBezTo>
                    <a:pt x="837" y="109"/>
                    <a:pt x="853" y="115"/>
                    <a:pt x="868" y="128"/>
                  </a:cubicBezTo>
                  <a:cubicBezTo>
                    <a:pt x="873" y="97"/>
                    <a:pt x="873" y="97"/>
                    <a:pt x="873" y="97"/>
                  </a:cubicBezTo>
                  <a:cubicBezTo>
                    <a:pt x="860" y="88"/>
                    <a:pt x="843" y="82"/>
                    <a:pt x="819" y="82"/>
                  </a:cubicBezTo>
                  <a:cubicBezTo>
                    <a:pt x="776" y="82"/>
                    <a:pt x="741" y="112"/>
                    <a:pt x="741" y="169"/>
                  </a:cubicBezTo>
                  <a:cubicBezTo>
                    <a:pt x="741" y="224"/>
                    <a:pt x="773" y="255"/>
                    <a:pt x="818" y="255"/>
                  </a:cubicBezTo>
                  <a:cubicBezTo>
                    <a:pt x="840" y="255"/>
                    <a:pt x="858" y="250"/>
                    <a:pt x="875" y="237"/>
                  </a:cubicBezTo>
                  <a:moveTo>
                    <a:pt x="1005" y="167"/>
                  </a:moveTo>
                  <a:cubicBezTo>
                    <a:pt x="943" y="173"/>
                    <a:pt x="930" y="190"/>
                    <a:pt x="930" y="207"/>
                  </a:cubicBezTo>
                  <a:cubicBezTo>
                    <a:pt x="930" y="221"/>
                    <a:pt x="939" y="229"/>
                    <a:pt x="955" y="229"/>
                  </a:cubicBezTo>
                  <a:cubicBezTo>
                    <a:pt x="973" y="229"/>
                    <a:pt x="991" y="220"/>
                    <a:pt x="1005" y="206"/>
                  </a:cubicBezTo>
                  <a:moveTo>
                    <a:pt x="1010" y="251"/>
                  </a:moveTo>
                  <a:cubicBezTo>
                    <a:pt x="1007" y="229"/>
                    <a:pt x="1007" y="229"/>
                    <a:pt x="1007" y="229"/>
                  </a:cubicBezTo>
                  <a:cubicBezTo>
                    <a:pt x="994" y="243"/>
                    <a:pt x="976" y="255"/>
                    <a:pt x="948" y="255"/>
                  </a:cubicBezTo>
                  <a:cubicBezTo>
                    <a:pt x="919" y="255"/>
                    <a:pt x="900" y="237"/>
                    <a:pt x="900" y="209"/>
                  </a:cubicBezTo>
                  <a:cubicBezTo>
                    <a:pt x="900" y="167"/>
                    <a:pt x="935" y="151"/>
                    <a:pt x="1005" y="144"/>
                  </a:cubicBezTo>
                  <a:cubicBezTo>
                    <a:pt x="1005" y="137"/>
                    <a:pt x="1005" y="137"/>
                    <a:pt x="1005" y="137"/>
                  </a:cubicBezTo>
                  <a:cubicBezTo>
                    <a:pt x="1005" y="116"/>
                    <a:pt x="992" y="108"/>
                    <a:pt x="973" y="108"/>
                  </a:cubicBezTo>
                  <a:cubicBezTo>
                    <a:pt x="953" y="108"/>
                    <a:pt x="934" y="115"/>
                    <a:pt x="915" y="123"/>
                  </a:cubicBezTo>
                  <a:cubicBezTo>
                    <a:pt x="911" y="96"/>
                    <a:pt x="911" y="96"/>
                    <a:pt x="911" y="96"/>
                  </a:cubicBezTo>
                  <a:cubicBezTo>
                    <a:pt x="931" y="88"/>
                    <a:pt x="950" y="82"/>
                    <a:pt x="976" y="82"/>
                  </a:cubicBezTo>
                  <a:cubicBezTo>
                    <a:pt x="1016" y="82"/>
                    <a:pt x="1036" y="98"/>
                    <a:pt x="1036" y="135"/>
                  </a:cubicBezTo>
                  <a:cubicBezTo>
                    <a:pt x="1036" y="251"/>
                    <a:pt x="1036" y="251"/>
                    <a:pt x="1036" y="251"/>
                  </a:cubicBezTo>
                  <a:lnTo>
                    <a:pt x="1010" y="251"/>
                  </a:lnTo>
                  <a:close/>
                  <a:moveTo>
                    <a:pt x="1113" y="251"/>
                  </a:moveTo>
                  <a:cubicBezTo>
                    <a:pt x="1113" y="0"/>
                    <a:pt x="1113" y="0"/>
                    <a:pt x="1113" y="0"/>
                  </a:cubicBezTo>
                  <a:cubicBezTo>
                    <a:pt x="1082" y="5"/>
                    <a:pt x="1082" y="5"/>
                    <a:pt x="1082" y="5"/>
                  </a:cubicBezTo>
                  <a:cubicBezTo>
                    <a:pt x="1082" y="251"/>
                    <a:pt x="1082" y="251"/>
                    <a:pt x="1082" y="251"/>
                  </a:cubicBezTo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1143000" y="1"/>
            <a:ext cx="4267200" cy="1293962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3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135760" y="1434162"/>
            <a:ext cx="4355776" cy="428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5000"/>
              </a:lnSpc>
              <a:spcBef>
                <a:spcPct val="0"/>
              </a:spcBef>
              <a:buFont typeface="Wingdings" pitchFamily="2" charset="2"/>
              <a:buNone/>
              <a:defRPr sz="2000"/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3"/>
          <p:cNvSpPr>
            <a:spLocks noGrp="1"/>
          </p:cNvSpPr>
          <p:nvPr>
            <p:ph type="title"/>
          </p:nvPr>
        </p:nvSpPr>
        <p:spPr>
          <a:xfrm>
            <a:off x="457200" y="240134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8255000" cy="43307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6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LOGO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corpContent2d_n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Placeholder 43"/>
          <p:cNvSpPr>
            <a:spLocks noGrp="1"/>
          </p:cNvSpPr>
          <p:nvPr userDrawn="1">
            <p:ph type="title"/>
          </p:nvPr>
        </p:nvSpPr>
        <p:spPr>
          <a:xfrm>
            <a:off x="457200" y="240134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4"/>
          <p:cNvSpPr>
            <a:spLocks noGrp="1"/>
          </p:cNvSpPr>
          <p:nvPr userDrawn="1"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1"/>
          </p:nvPr>
        </p:nvSpPr>
        <p:spPr>
          <a:xfrm>
            <a:off x="457200" y="1250950"/>
            <a:ext cx="8255000" cy="4330700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26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o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4"/>
          <p:cNvSpPr>
            <a:spLocks noGrp="1"/>
          </p:cNvSpPr>
          <p:nvPr userDrawn="1"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1"/>
          </p:nvPr>
        </p:nvSpPr>
        <p:spPr>
          <a:xfrm>
            <a:off x="3833091" y="869949"/>
            <a:ext cx="4879108" cy="4721225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24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Box 5"/>
          <p:cNvSpPr txBox="1">
            <a:spLocks noChangeArrowheads="1"/>
          </p:cNvSpPr>
          <p:nvPr userDrawn="1"/>
        </p:nvSpPr>
        <p:spPr bwMode="auto">
          <a:xfrm>
            <a:off x="241538" y="871268"/>
            <a:ext cx="3407430" cy="1561040"/>
          </a:xfrm>
          <a:prstGeom prst="roundRect">
            <a:avLst>
              <a:gd name="adj" fmla="val 7375"/>
            </a:avLst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/>
          <a:p>
            <a:pPr algn="r">
              <a:lnSpc>
                <a:spcPct val="85000"/>
              </a:lnSpc>
            </a:pPr>
            <a:endParaRPr lang="en-US" sz="3400" b="1" dirty="0">
              <a:ln w="317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 userDrawn="1"/>
        </p:nvSpPr>
        <p:spPr>
          <a:xfrm flipV="1">
            <a:off x="310551" y="534837"/>
            <a:ext cx="3329796" cy="224271"/>
          </a:xfrm>
          <a:prstGeom prst="roundRect">
            <a:avLst>
              <a:gd name="adj" fmla="val 27485"/>
            </a:avLst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100000">
                <a:schemeClr val="accent5">
                  <a:lumMod val="60000"/>
                  <a:lumOff val="4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Title Placeholder 43"/>
          <p:cNvSpPr>
            <a:spLocks noGrp="1"/>
          </p:cNvSpPr>
          <p:nvPr userDrawn="1">
            <p:ph type="title"/>
          </p:nvPr>
        </p:nvSpPr>
        <p:spPr>
          <a:xfrm>
            <a:off x="428625" y="904875"/>
            <a:ext cx="3181350" cy="14859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 anchor="ctr" anchorCtr="0">
            <a:noAutofit/>
          </a:bodyPr>
          <a:lstStyle>
            <a:lvl1pPr marL="0" algn="r" defTabSz="914400" rtl="0" eaLnBrk="1" latinLnBrk="0" hangingPunct="1">
              <a:lnSpc>
                <a:spcPct val="85000"/>
              </a:lnSpc>
              <a:defRPr lang="en-US" sz="3400" b="1" kern="1200" dirty="0">
                <a:ln w="31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, Conten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3"/>
          <p:cNvSpPr>
            <a:spLocks noGrp="1"/>
          </p:cNvSpPr>
          <p:nvPr userDrawn="1">
            <p:ph type="title"/>
          </p:nvPr>
        </p:nvSpPr>
        <p:spPr>
          <a:xfrm>
            <a:off x="457200" y="4149969"/>
            <a:ext cx="2764302" cy="792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4"/>
          <p:cNvSpPr>
            <a:spLocks noGrp="1"/>
          </p:cNvSpPr>
          <p:nvPr userDrawn="1"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1"/>
          </p:nvPr>
        </p:nvSpPr>
        <p:spPr>
          <a:xfrm>
            <a:off x="3418448" y="4149969"/>
            <a:ext cx="5293751" cy="219554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26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LOGO Picture Top, Content Botto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rpContent2d_no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Placeholder 43"/>
          <p:cNvSpPr>
            <a:spLocks noGrp="1"/>
          </p:cNvSpPr>
          <p:nvPr userDrawn="1">
            <p:ph type="title"/>
          </p:nvPr>
        </p:nvSpPr>
        <p:spPr>
          <a:xfrm>
            <a:off x="457200" y="4149969"/>
            <a:ext cx="2764302" cy="792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Slide Number Placeholder 44"/>
          <p:cNvSpPr>
            <a:spLocks noGrp="1"/>
          </p:cNvSpPr>
          <p:nvPr userDrawn="1"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 userDrawn="1">
            <p:ph type="body" sz="quarter" idx="11"/>
          </p:nvPr>
        </p:nvSpPr>
        <p:spPr>
          <a:xfrm>
            <a:off x="3418448" y="4149969"/>
            <a:ext cx="5293751" cy="2195543"/>
          </a:xfrm>
          <a:prstGeom prst="rect">
            <a:avLst/>
          </a:prstGeom>
        </p:spPr>
        <p:txBody>
          <a:bodyPr/>
          <a:lstStyle>
            <a:lvl1pPr>
              <a:spcBef>
                <a:spcPts val="1800"/>
              </a:spcBef>
              <a:defRPr sz="26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600"/>
              </a:spcBef>
              <a:defRPr sz="22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44"/>
          <p:cNvSpPr txBox="1">
            <a:spLocks/>
          </p:cNvSpPr>
          <p:nvPr userDrawn="1"/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3D383D-7FAB-4D90-A309-74EB45E23F9D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B61340">
                  <a:lumMod val="20000"/>
                  <a:lumOff val="8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6" name="Picture 25" descr="corpContent2d_noLogo.jpg"/>
            <p:cNvPicPr>
              <a:picLocks noChangeAspect="1"/>
            </p:cNvPicPr>
            <p:nvPr userDrawn="1"/>
          </p:nvPicPr>
          <p:blipFill>
            <a:blip r:embed="rId16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 userDrawn="1"/>
          </p:nvGrpSpPr>
          <p:grpSpPr bwMode="gray">
            <a:xfrm>
              <a:off x="7515141" y="5828373"/>
              <a:ext cx="1350834" cy="654209"/>
              <a:chOff x="1017588" y="1603376"/>
              <a:chExt cx="3589337" cy="1738312"/>
            </a:xfrm>
          </p:grpSpPr>
          <p:sp>
            <p:nvSpPr>
              <p:cNvPr id="28" name="Freeform 11"/>
              <p:cNvSpPr>
                <a:spLocks/>
              </p:cNvSpPr>
              <p:nvPr/>
            </p:nvSpPr>
            <p:spPr bwMode="gray">
              <a:xfrm>
                <a:off x="1228725" y="2555876"/>
                <a:ext cx="325437" cy="18573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03" y="52"/>
                  </a:cxn>
                  <a:cxn ang="0">
                    <a:pos x="205" y="117"/>
                  </a:cxn>
                  <a:cxn ang="0">
                    <a:pos x="0" y="36"/>
                  </a:cxn>
                  <a:cxn ang="0">
                    <a:pos x="13" y="0"/>
                  </a:cxn>
                </a:cxnLst>
                <a:rect l="0" t="0" r="r" b="b"/>
                <a:pathLst>
                  <a:path w="205" h="117">
                    <a:moveTo>
                      <a:pt x="13" y="0"/>
                    </a:moveTo>
                    <a:lnTo>
                      <a:pt x="203" y="52"/>
                    </a:lnTo>
                    <a:lnTo>
                      <a:pt x="205" y="117"/>
                    </a:lnTo>
                    <a:lnTo>
                      <a:pt x="0" y="3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6D8C2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2"/>
              <p:cNvSpPr>
                <a:spLocks/>
              </p:cNvSpPr>
              <p:nvPr/>
            </p:nvSpPr>
            <p:spPr bwMode="gray">
              <a:xfrm>
                <a:off x="1228725" y="2555876"/>
                <a:ext cx="325437" cy="185738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203" y="52"/>
                  </a:cxn>
                  <a:cxn ang="0">
                    <a:pos x="205" y="117"/>
                  </a:cxn>
                  <a:cxn ang="0">
                    <a:pos x="0" y="36"/>
                  </a:cxn>
                </a:cxnLst>
                <a:rect l="0" t="0" r="r" b="b"/>
                <a:pathLst>
                  <a:path w="205" h="117">
                    <a:moveTo>
                      <a:pt x="13" y="0"/>
                    </a:moveTo>
                    <a:lnTo>
                      <a:pt x="203" y="52"/>
                    </a:lnTo>
                    <a:lnTo>
                      <a:pt x="205" y="117"/>
                    </a:lnTo>
                    <a:lnTo>
                      <a:pt x="0" y="36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13"/>
              <p:cNvSpPr>
                <a:spLocks/>
              </p:cNvSpPr>
              <p:nvPr/>
            </p:nvSpPr>
            <p:spPr bwMode="gray">
              <a:xfrm>
                <a:off x="1027547" y="1770062"/>
                <a:ext cx="893762" cy="1571626"/>
              </a:xfrm>
              <a:custGeom>
                <a:avLst/>
                <a:gdLst/>
                <a:ahLst/>
                <a:cxnLst>
                  <a:cxn ang="0">
                    <a:pos x="558" y="0"/>
                  </a:cxn>
                  <a:cxn ang="0">
                    <a:pos x="359" y="327"/>
                  </a:cxn>
                  <a:cxn ang="0">
                    <a:pos x="146" y="979"/>
                  </a:cxn>
                  <a:cxn ang="0">
                    <a:pos x="46" y="980"/>
                  </a:cxn>
                  <a:cxn ang="0">
                    <a:pos x="266" y="369"/>
                  </a:cxn>
                  <a:cxn ang="0">
                    <a:pos x="474" y="1"/>
                  </a:cxn>
                </a:cxnLst>
                <a:rect l="0" t="0" r="r" b="b"/>
                <a:pathLst>
                  <a:path w="558" h="980">
                    <a:moveTo>
                      <a:pt x="558" y="0"/>
                    </a:moveTo>
                    <a:cubicBezTo>
                      <a:pt x="533" y="114"/>
                      <a:pt x="477" y="245"/>
                      <a:pt x="359" y="327"/>
                    </a:cubicBezTo>
                    <a:cubicBezTo>
                      <a:pt x="194" y="443"/>
                      <a:pt x="62" y="612"/>
                      <a:pt x="146" y="979"/>
                    </a:cubicBezTo>
                    <a:cubicBezTo>
                      <a:pt x="46" y="980"/>
                      <a:pt x="46" y="980"/>
                      <a:pt x="46" y="980"/>
                    </a:cubicBezTo>
                    <a:cubicBezTo>
                      <a:pt x="0" y="724"/>
                      <a:pt x="67" y="497"/>
                      <a:pt x="266" y="369"/>
                    </a:cubicBezTo>
                    <a:cubicBezTo>
                      <a:pt x="404" y="279"/>
                      <a:pt x="457" y="130"/>
                      <a:pt x="474" y="1"/>
                    </a:cubicBezTo>
                  </a:path>
                </a:pathLst>
              </a:custGeom>
              <a:solidFill>
                <a:srgbClr val="E3701E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14"/>
              <p:cNvSpPr>
                <a:spLocks/>
              </p:cNvSpPr>
              <p:nvPr/>
            </p:nvSpPr>
            <p:spPr bwMode="gray">
              <a:xfrm>
                <a:off x="1017588" y="1770063"/>
                <a:ext cx="893762" cy="1571625"/>
              </a:xfrm>
              <a:custGeom>
                <a:avLst/>
                <a:gdLst/>
                <a:ahLst/>
                <a:cxnLst>
                  <a:cxn ang="0">
                    <a:pos x="558" y="0"/>
                  </a:cxn>
                  <a:cxn ang="0">
                    <a:pos x="359" y="327"/>
                  </a:cxn>
                  <a:cxn ang="0">
                    <a:pos x="146" y="979"/>
                  </a:cxn>
                  <a:cxn ang="0">
                    <a:pos x="46" y="980"/>
                  </a:cxn>
                  <a:cxn ang="0">
                    <a:pos x="266" y="369"/>
                  </a:cxn>
                  <a:cxn ang="0">
                    <a:pos x="474" y="1"/>
                  </a:cxn>
                  <a:cxn ang="0">
                    <a:pos x="558" y="0"/>
                  </a:cxn>
                </a:cxnLst>
                <a:rect l="0" t="0" r="r" b="b"/>
                <a:pathLst>
                  <a:path w="558" h="980">
                    <a:moveTo>
                      <a:pt x="558" y="0"/>
                    </a:moveTo>
                    <a:cubicBezTo>
                      <a:pt x="533" y="114"/>
                      <a:pt x="477" y="245"/>
                      <a:pt x="359" y="327"/>
                    </a:cubicBezTo>
                    <a:cubicBezTo>
                      <a:pt x="194" y="443"/>
                      <a:pt x="62" y="612"/>
                      <a:pt x="146" y="979"/>
                    </a:cubicBezTo>
                    <a:cubicBezTo>
                      <a:pt x="46" y="980"/>
                      <a:pt x="46" y="980"/>
                      <a:pt x="46" y="980"/>
                    </a:cubicBezTo>
                    <a:cubicBezTo>
                      <a:pt x="0" y="724"/>
                      <a:pt x="67" y="497"/>
                      <a:pt x="266" y="369"/>
                    </a:cubicBezTo>
                    <a:cubicBezTo>
                      <a:pt x="404" y="279"/>
                      <a:pt x="457" y="130"/>
                      <a:pt x="474" y="1"/>
                    </a:cubicBezTo>
                    <a:lnTo>
                      <a:pt x="558" y="0"/>
                    </a:lnTo>
                    <a:close/>
                  </a:path>
                </a:pathLst>
              </a:custGeom>
              <a:noFill/>
              <a:ln w="6" cap="flat">
                <a:solidFill>
                  <a:srgbClr val="E3701E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5"/>
              <p:cNvSpPr>
                <a:spLocks/>
              </p:cNvSpPr>
              <p:nvPr/>
            </p:nvSpPr>
            <p:spPr bwMode="gray">
              <a:xfrm>
                <a:off x="1276350" y="2822576"/>
                <a:ext cx="427037" cy="1095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66" y="0"/>
                  </a:cxn>
                  <a:cxn ang="0">
                    <a:pos x="269" y="32"/>
                  </a:cxn>
                  <a:cxn ang="0">
                    <a:pos x="0" y="69"/>
                  </a:cxn>
                  <a:cxn ang="0">
                    <a:pos x="0" y="5"/>
                  </a:cxn>
                </a:cxnLst>
                <a:rect l="0" t="0" r="r" b="b"/>
                <a:pathLst>
                  <a:path w="269" h="69">
                    <a:moveTo>
                      <a:pt x="0" y="5"/>
                    </a:moveTo>
                    <a:lnTo>
                      <a:pt x="266" y="0"/>
                    </a:lnTo>
                    <a:lnTo>
                      <a:pt x="269" y="32"/>
                    </a:lnTo>
                    <a:lnTo>
                      <a:pt x="0" y="69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D3124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6"/>
              <p:cNvSpPr>
                <a:spLocks/>
              </p:cNvSpPr>
              <p:nvPr/>
            </p:nvSpPr>
            <p:spPr bwMode="gray">
              <a:xfrm>
                <a:off x="1276350" y="2822576"/>
                <a:ext cx="427037" cy="109538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266" y="0"/>
                  </a:cxn>
                  <a:cxn ang="0">
                    <a:pos x="269" y="32"/>
                  </a:cxn>
                  <a:cxn ang="0">
                    <a:pos x="0" y="69"/>
                  </a:cxn>
                </a:cxnLst>
                <a:rect l="0" t="0" r="r" b="b"/>
                <a:pathLst>
                  <a:path w="269" h="69">
                    <a:moveTo>
                      <a:pt x="0" y="5"/>
                    </a:moveTo>
                    <a:lnTo>
                      <a:pt x="266" y="0"/>
                    </a:lnTo>
                    <a:lnTo>
                      <a:pt x="269" y="32"/>
                    </a:lnTo>
                    <a:lnTo>
                      <a:pt x="0" y="69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7"/>
              <p:cNvSpPr>
                <a:spLocks/>
              </p:cNvSpPr>
              <p:nvPr/>
            </p:nvSpPr>
            <p:spPr bwMode="gray">
              <a:xfrm>
                <a:off x="1214438" y="1603376"/>
                <a:ext cx="603250" cy="1481138"/>
              </a:xfrm>
              <a:custGeom>
                <a:avLst/>
                <a:gdLst/>
                <a:ahLst/>
                <a:cxnLst>
                  <a:cxn ang="0">
                    <a:pos x="330" y="924"/>
                  </a:cxn>
                  <a:cxn ang="0">
                    <a:pos x="166" y="422"/>
                  </a:cxn>
                  <a:cxn ang="0">
                    <a:pos x="139" y="0"/>
                  </a:cxn>
                  <a:cxn ang="0">
                    <a:pos x="51" y="0"/>
                  </a:cxn>
                  <a:cxn ang="0">
                    <a:pos x="142" y="437"/>
                  </a:cxn>
                  <a:cxn ang="0">
                    <a:pos x="242" y="641"/>
                  </a:cxn>
                  <a:cxn ang="0">
                    <a:pos x="217" y="924"/>
                  </a:cxn>
                </a:cxnLst>
                <a:rect l="0" t="0" r="r" b="b"/>
                <a:pathLst>
                  <a:path w="377" h="924">
                    <a:moveTo>
                      <a:pt x="330" y="924"/>
                    </a:moveTo>
                    <a:cubicBezTo>
                      <a:pt x="377" y="711"/>
                      <a:pt x="275" y="580"/>
                      <a:pt x="166" y="422"/>
                    </a:cubicBezTo>
                    <a:cubicBezTo>
                      <a:pt x="59" y="267"/>
                      <a:pt x="75" y="154"/>
                      <a:pt x="139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" y="165"/>
                      <a:pt x="0" y="272"/>
                      <a:pt x="142" y="437"/>
                    </a:cubicBezTo>
                    <a:cubicBezTo>
                      <a:pt x="195" y="498"/>
                      <a:pt x="228" y="567"/>
                      <a:pt x="242" y="641"/>
                    </a:cubicBezTo>
                    <a:cubicBezTo>
                      <a:pt x="260" y="731"/>
                      <a:pt x="251" y="827"/>
                      <a:pt x="217" y="924"/>
                    </a:cubicBezTo>
                  </a:path>
                </a:pathLst>
              </a:custGeom>
              <a:solidFill>
                <a:srgbClr val="00659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gray">
              <a:xfrm>
                <a:off x="1739900" y="2116138"/>
                <a:ext cx="968375" cy="969963"/>
              </a:xfrm>
              <a:prstGeom prst="rect">
                <a:avLst/>
              </a:prstGeom>
              <a:solidFill>
                <a:srgbClr val="D31245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9"/>
              <p:cNvSpPr>
                <a:spLocks noEditPoints="1"/>
              </p:cNvSpPr>
              <p:nvPr/>
            </p:nvSpPr>
            <p:spPr bwMode="gray">
              <a:xfrm>
                <a:off x="1795463" y="2182813"/>
                <a:ext cx="857250" cy="831850"/>
              </a:xfrm>
              <a:custGeom>
                <a:avLst/>
                <a:gdLst/>
                <a:ahLst/>
                <a:cxnLst>
                  <a:cxn ang="0">
                    <a:pos x="87" y="233"/>
                  </a:cxn>
                  <a:cxn ang="0">
                    <a:pos x="291" y="58"/>
                  </a:cxn>
                  <a:cxn ang="0">
                    <a:pos x="264" y="58"/>
                  </a:cxn>
                  <a:cxn ang="0">
                    <a:pos x="253" y="0"/>
                  </a:cxn>
                  <a:cxn ang="0">
                    <a:pos x="280" y="0"/>
                  </a:cxn>
                  <a:cxn ang="0">
                    <a:pos x="514" y="53"/>
                  </a:cxn>
                  <a:cxn ang="0">
                    <a:pos x="478" y="58"/>
                  </a:cxn>
                  <a:cxn ang="0">
                    <a:pos x="517" y="0"/>
                  </a:cxn>
                  <a:cxn ang="0">
                    <a:pos x="491" y="27"/>
                  </a:cxn>
                  <a:cxn ang="0">
                    <a:pos x="392" y="19"/>
                  </a:cxn>
                  <a:cxn ang="0">
                    <a:pos x="33" y="12"/>
                  </a:cxn>
                  <a:cxn ang="0">
                    <a:pos x="37" y="0"/>
                  </a:cxn>
                  <a:cxn ang="0">
                    <a:pos x="41" y="12"/>
                  </a:cxn>
                  <a:cxn ang="0">
                    <a:pos x="508" y="489"/>
                  </a:cxn>
                  <a:cxn ang="0">
                    <a:pos x="519" y="518"/>
                  </a:cxn>
                  <a:cxn ang="0">
                    <a:pos x="478" y="462"/>
                  </a:cxn>
                  <a:cxn ang="0">
                    <a:pos x="431" y="466"/>
                  </a:cxn>
                  <a:cxn ang="0">
                    <a:pos x="475" y="472"/>
                  </a:cxn>
                  <a:cxn ang="0">
                    <a:pos x="463" y="518"/>
                  </a:cxn>
                  <a:cxn ang="0">
                    <a:pos x="410" y="518"/>
                  </a:cxn>
                  <a:cxn ang="0">
                    <a:pos x="422" y="459"/>
                  </a:cxn>
                  <a:cxn ang="0">
                    <a:pos x="367" y="519"/>
                  </a:cxn>
                  <a:cxn ang="0">
                    <a:pos x="386" y="502"/>
                  </a:cxn>
                  <a:cxn ang="0">
                    <a:pos x="296" y="459"/>
                  </a:cxn>
                  <a:cxn ang="0">
                    <a:pos x="344" y="518"/>
                  </a:cxn>
                  <a:cxn ang="0">
                    <a:pos x="312" y="469"/>
                  </a:cxn>
                  <a:cxn ang="0">
                    <a:pos x="221" y="503"/>
                  </a:cxn>
                  <a:cxn ang="0">
                    <a:pos x="192" y="459"/>
                  </a:cxn>
                  <a:cxn ang="0">
                    <a:pos x="225" y="461"/>
                  </a:cxn>
                  <a:cxn ang="0">
                    <a:pos x="287" y="472"/>
                  </a:cxn>
                  <a:cxn ang="0">
                    <a:pos x="282" y="479"/>
                  </a:cxn>
                  <a:cxn ang="0">
                    <a:pos x="286" y="508"/>
                  </a:cxn>
                  <a:cxn ang="0">
                    <a:pos x="244" y="516"/>
                  </a:cxn>
                  <a:cxn ang="0">
                    <a:pos x="166" y="518"/>
                  </a:cxn>
                  <a:cxn ang="0">
                    <a:pos x="178" y="459"/>
                  </a:cxn>
                  <a:cxn ang="0">
                    <a:pos x="150" y="459"/>
                  </a:cxn>
                  <a:cxn ang="0">
                    <a:pos x="102" y="516"/>
                  </a:cxn>
                  <a:cxn ang="0">
                    <a:pos x="82" y="459"/>
                  </a:cxn>
                  <a:cxn ang="0">
                    <a:pos x="57" y="461"/>
                  </a:cxn>
                  <a:cxn ang="0">
                    <a:pos x="57" y="518"/>
                  </a:cxn>
                  <a:cxn ang="0">
                    <a:pos x="37" y="459"/>
                  </a:cxn>
                  <a:cxn ang="0">
                    <a:pos x="321" y="242"/>
                  </a:cxn>
                  <a:cxn ang="0">
                    <a:pos x="370" y="79"/>
                  </a:cxn>
                  <a:cxn ang="0">
                    <a:pos x="180" y="96"/>
                  </a:cxn>
                  <a:cxn ang="0">
                    <a:pos x="199" y="148"/>
                  </a:cxn>
                  <a:cxn ang="0">
                    <a:pos x="305" y="83"/>
                  </a:cxn>
                  <a:cxn ang="0">
                    <a:pos x="267" y="238"/>
                  </a:cxn>
                  <a:cxn ang="0">
                    <a:pos x="165" y="242"/>
                  </a:cxn>
                  <a:cxn ang="0">
                    <a:pos x="517" y="361"/>
                  </a:cxn>
                  <a:cxn ang="0">
                    <a:pos x="522" y="294"/>
                  </a:cxn>
                  <a:cxn ang="0">
                    <a:pos x="304" y="289"/>
                  </a:cxn>
                  <a:cxn ang="0">
                    <a:pos x="322" y="406"/>
                  </a:cxn>
                  <a:cxn ang="0">
                    <a:pos x="158" y="398"/>
                  </a:cxn>
                  <a:cxn ang="0">
                    <a:pos x="216" y="265"/>
                  </a:cxn>
                  <a:cxn ang="0">
                    <a:pos x="28" y="415"/>
                  </a:cxn>
                  <a:cxn ang="0">
                    <a:pos x="35" y="323"/>
                  </a:cxn>
                  <a:cxn ang="0">
                    <a:pos x="133" y="422"/>
                  </a:cxn>
                  <a:cxn ang="0">
                    <a:pos x="234" y="355"/>
                  </a:cxn>
                  <a:cxn ang="0">
                    <a:pos x="396" y="423"/>
                  </a:cxn>
                  <a:cxn ang="0">
                    <a:pos x="433" y="421"/>
                  </a:cxn>
                  <a:cxn ang="0">
                    <a:pos x="274" y="345"/>
                  </a:cxn>
                  <a:cxn ang="0">
                    <a:pos x="367" y="161"/>
                  </a:cxn>
                  <a:cxn ang="0">
                    <a:pos x="431" y="89"/>
                  </a:cxn>
                </a:cxnLst>
                <a:rect l="0" t="0" r="r" b="b"/>
                <a:pathLst>
                  <a:path w="535" h="519">
                    <a:moveTo>
                      <a:pt x="84" y="77"/>
                    </a:moveTo>
                    <a:cubicBezTo>
                      <a:pt x="38" y="77"/>
                      <a:pt x="0" y="115"/>
                      <a:pt x="0" y="161"/>
                    </a:cubicBezTo>
                    <a:cubicBezTo>
                      <a:pt x="0" y="207"/>
                      <a:pt x="38" y="245"/>
                      <a:pt x="84" y="245"/>
                    </a:cubicBezTo>
                    <a:cubicBezTo>
                      <a:pt x="85" y="245"/>
                      <a:pt x="85" y="245"/>
                      <a:pt x="85" y="245"/>
                    </a:cubicBezTo>
                    <a:cubicBezTo>
                      <a:pt x="131" y="244"/>
                      <a:pt x="168" y="207"/>
                      <a:pt x="168" y="161"/>
                    </a:cubicBezTo>
                    <a:cubicBezTo>
                      <a:pt x="168" y="115"/>
                      <a:pt x="131" y="77"/>
                      <a:pt x="84" y="77"/>
                    </a:cubicBezTo>
                    <a:close/>
                    <a:moveTo>
                      <a:pt x="104" y="232"/>
                    </a:moveTo>
                    <a:cubicBezTo>
                      <a:pt x="98" y="233"/>
                      <a:pt x="92" y="233"/>
                      <a:pt x="87" y="233"/>
                    </a:cubicBezTo>
                    <a:cubicBezTo>
                      <a:pt x="46" y="229"/>
                      <a:pt x="28" y="189"/>
                      <a:pt x="24" y="171"/>
                    </a:cubicBezTo>
                    <a:cubicBezTo>
                      <a:pt x="16" y="138"/>
                      <a:pt x="34" y="97"/>
                      <a:pt x="64" y="89"/>
                    </a:cubicBezTo>
                    <a:cubicBezTo>
                      <a:pt x="98" y="80"/>
                      <a:pt x="134" y="105"/>
                      <a:pt x="145" y="145"/>
                    </a:cubicBezTo>
                    <a:cubicBezTo>
                      <a:pt x="157" y="190"/>
                      <a:pt x="134" y="228"/>
                      <a:pt x="104" y="232"/>
                    </a:cubicBezTo>
                    <a:close/>
                    <a:moveTo>
                      <a:pt x="294" y="48"/>
                    </a:moveTo>
                    <a:cubicBezTo>
                      <a:pt x="294" y="54"/>
                      <a:pt x="294" y="55"/>
                      <a:pt x="301" y="55"/>
                    </a:cubicBezTo>
                    <a:cubicBezTo>
                      <a:pt x="301" y="58"/>
                      <a:pt x="301" y="58"/>
                      <a:pt x="301" y="58"/>
                    </a:cubicBezTo>
                    <a:cubicBezTo>
                      <a:pt x="298" y="58"/>
                      <a:pt x="294" y="58"/>
                      <a:pt x="291" y="58"/>
                    </a:cubicBezTo>
                    <a:cubicBezTo>
                      <a:pt x="287" y="58"/>
                      <a:pt x="283" y="58"/>
                      <a:pt x="280" y="58"/>
                    </a:cubicBezTo>
                    <a:cubicBezTo>
                      <a:pt x="280" y="55"/>
                      <a:pt x="280" y="55"/>
                      <a:pt x="280" y="55"/>
                    </a:cubicBezTo>
                    <a:cubicBezTo>
                      <a:pt x="287" y="55"/>
                      <a:pt x="287" y="54"/>
                      <a:pt x="287" y="48"/>
                    </a:cubicBezTo>
                    <a:cubicBezTo>
                      <a:pt x="287" y="29"/>
                      <a:pt x="287" y="29"/>
                      <a:pt x="287" y="29"/>
                    </a:cubicBezTo>
                    <a:cubicBezTo>
                      <a:pt x="257" y="29"/>
                      <a:pt x="257" y="29"/>
                      <a:pt x="257" y="29"/>
                    </a:cubicBezTo>
                    <a:cubicBezTo>
                      <a:pt x="257" y="48"/>
                      <a:pt x="257" y="48"/>
                      <a:pt x="257" y="48"/>
                    </a:cubicBezTo>
                    <a:cubicBezTo>
                      <a:pt x="257" y="54"/>
                      <a:pt x="257" y="55"/>
                      <a:pt x="264" y="55"/>
                    </a:cubicBezTo>
                    <a:cubicBezTo>
                      <a:pt x="264" y="58"/>
                      <a:pt x="264" y="58"/>
                      <a:pt x="264" y="58"/>
                    </a:cubicBezTo>
                    <a:cubicBezTo>
                      <a:pt x="261" y="58"/>
                      <a:pt x="257" y="58"/>
                      <a:pt x="253" y="58"/>
                    </a:cubicBezTo>
                    <a:cubicBezTo>
                      <a:pt x="250" y="58"/>
                      <a:pt x="246" y="58"/>
                      <a:pt x="243" y="58"/>
                    </a:cubicBezTo>
                    <a:cubicBezTo>
                      <a:pt x="243" y="55"/>
                      <a:pt x="243" y="55"/>
                      <a:pt x="243" y="55"/>
                    </a:cubicBezTo>
                    <a:cubicBezTo>
                      <a:pt x="250" y="55"/>
                      <a:pt x="250" y="54"/>
                      <a:pt x="250" y="48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3"/>
                      <a:pt x="250" y="3"/>
                      <a:pt x="243" y="2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6" y="0"/>
                      <a:pt x="250" y="0"/>
                      <a:pt x="253" y="0"/>
                    </a:cubicBezTo>
                    <a:cubicBezTo>
                      <a:pt x="257" y="0"/>
                      <a:pt x="261" y="0"/>
                      <a:pt x="264" y="0"/>
                    </a:cubicBezTo>
                    <a:cubicBezTo>
                      <a:pt x="264" y="2"/>
                      <a:pt x="264" y="2"/>
                      <a:pt x="264" y="2"/>
                    </a:cubicBezTo>
                    <a:cubicBezTo>
                      <a:pt x="257" y="3"/>
                      <a:pt x="257" y="3"/>
                      <a:pt x="257" y="10"/>
                    </a:cubicBezTo>
                    <a:cubicBezTo>
                      <a:pt x="257" y="25"/>
                      <a:pt x="257" y="25"/>
                      <a:pt x="257" y="25"/>
                    </a:cubicBezTo>
                    <a:cubicBezTo>
                      <a:pt x="287" y="25"/>
                      <a:pt x="287" y="25"/>
                      <a:pt x="287" y="25"/>
                    </a:cubicBezTo>
                    <a:cubicBezTo>
                      <a:pt x="287" y="10"/>
                      <a:pt x="287" y="10"/>
                      <a:pt x="287" y="10"/>
                    </a:cubicBezTo>
                    <a:cubicBezTo>
                      <a:pt x="287" y="3"/>
                      <a:pt x="287" y="3"/>
                      <a:pt x="280" y="2"/>
                    </a:cubicBezTo>
                    <a:cubicBezTo>
                      <a:pt x="280" y="0"/>
                      <a:pt x="280" y="0"/>
                      <a:pt x="280" y="0"/>
                    </a:cubicBezTo>
                    <a:cubicBezTo>
                      <a:pt x="283" y="0"/>
                      <a:pt x="287" y="0"/>
                      <a:pt x="291" y="0"/>
                    </a:cubicBezTo>
                    <a:cubicBezTo>
                      <a:pt x="294" y="0"/>
                      <a:pt x="298" y="0"/>
                      <a:pt x="301" y="0"/>
                    </a:cubicBezTo>
                    <a:cubicBezTo>
                      <a:pt x="301" y="2"/>
                      <a:pt x="301" y="2"/>
                      <a:pt x="301" y="2"/>
                    </a:cubicBezTo>
                    <a:cubicBezTo>
                      <a:pt x="294" y="3"/>
                      <a:pt x="294" y="3"/>
                      <a:pt x="294" y="10"/>
                    </a:cubicBezTo>
                    <a:moveTo>
                      <a:pt x="491" y="47"/>
                    </a:moveTo>
                    <a:cubicBezTo>
                      <a:pt x="491" y="50"/>
                      <a:pt x="491" y="52"/>
                      <a:pt x="492" y="54"/>
                    </a:cubicBezTo>
                    <a:cubicBezTo>
                      <a:pt x="495" y="54"/>
                      <a:pt x="498" y="54"/>
                      <a:pt x="502" y="54"/>
                    </a:cubicBezTo>
                    <a:cubicBezTo>
                      <a:pt x="506" y="54"/>
                      <a:pt x="510" y="54"/>
                      <a:pt x="514" y="53"/>
                    </a:cubicBezTo>
                    <a:cubicBezTo>
                      <a:pt x="514" y="51"/>
                      <a:pt x="515" y="50"/>
                      <a:pt x="515" y="49"/>
                    </a:cubicBezTo>
                    <a:cubicBezTo>
                      <a:pt x="516" y="44"/>
                      <a:pt x="516" y="44"/>
                      <a:pt x="516" y="44"/>
                    </a:cubicBezTo>
                    <a:cubicBezTo>
                      <a:pt x="518" y="44"/>
                      <a:pt x="518" y="44"/>
                      <a:pt x="518" y="44"/>
                    </a:cubicBezTo>
                    <a:cubicBezTo>
                      <a:pt x="518" y="46"/>
                      <a:pt x="517" y="48"/>
                      <a:pt x="517" y="51"/>
                    </a:cubicBezTo>
                    <a:cubicBezTo>
                      <a:pt x="517" y="58"/>
                      <a:pt x="517" y="58"/>
                      <a:pt x="517" y="58"/>
                    </a:cubicBezTo>
                    <a:cubicBezTo>
                      <a:pt x="515" y="58"/>
                      <a:pt x="510" y="58"/>
                      <a:pt x="505" y="58"/>
                    </a:cubicBezTo>
                    <a:cubicBezTo>
                      <a:pt x="500" y="58"/>
                      <a:pt x="496" y="58"/>
                      <a:pt x="491" y="58"/>
                    </a:cubicBezTo>
                    <a:cubicBezTo>
                      <a:pt x="487" y="58"/>
                      <a:pt x="482" y="58"/>
                      <a:pt x="478" y="58"/>
                    </a:cubicBezTo>
                    <a:cubicBezTo>
                      <a:pt x="478" y="55"/>
                      <a:pt x="478" y="55"/>
                      <a:pt x="478" y="55"/>
                    </a:cubicBezTo>
                    <a:cubicBezTo>
                      <a:pt x="482" y="55"/>
                      <a:pt x="484" y="54"/>
                      <a:pt x="484" y="48"/>
                    </a:cubicBezTo>
                    <a:cubicBezTo>
                      <a:pt x="484" y="10"/>
                      <a:pt x="484" y="10"/>
                      <a:pt x="484" y="10"/>
                    </a:cubicBezTo>
                    <a:cubicBezTo>
                      <a:pt x="484" y="3"/>
                      <a:pt x="484" y="3"/>
                      <a:pt x="477" y="2"/>
                    </a:cubicBezTo>
                    <a:cubicBezTo>
                      <a:pt x="477" y="0"/>
                      <a:pt x="477" y="0"/>
                      <a:pt x="477" y="0"/>
                    </a:cubicBezTo>
                    <a:cubicBezTo>
                      <a:pt x="482" y="0"/>
                      <a:pt x="486" y="0"/>
                      <a:pt x="491" y="0"/>
                    </a:cubicBezTo>
                    <a:cubicBezTo>
                      <a:pt x="496" y="0"/>
                      <a:pt x="500" y="0"/>
                      <a:pt x="505" y="0"/>
                    </a:cubicBezTo>
                    <a:cubicBezTo>
                      <a:pt x="509" y="0"/>
                      <a:pt x="515" y="0"/>
                      <a:pt x="517" y="0"/>
                    </a:cubicBezTo>
                    <a:cubicBezTo>
                      <a:pt x="516" y="3"/>
                      <a:pt x="516" y="6"/>
                      <a:pt x="516" y="8"/>
                    </a:cubicBezTo>
                    <a:cubicBezTo>
                      <a:pt x="516" y="10"/>
                      <a:pt x="516" y="12"/>
                      <a:pt x="516" y="13"/>
                    </a:cubicBezTo>
                    <a:cubicBezTo>
                      <a:pt x="513" y="13"/>
                      <a:pt x="513" y="13"/>
                      <a:pt x="513" y="13"/>
                    </a:cubicBezTo>
                    <a:cubicBezTo>
                      <a:pt x="513" y="10"/>
                      <a:pt x="513" y="8"/>
                      <a:pt x="512" y="5"/>
                    </a:cubicBezTo>
                    <a:cubicBezTo>
                      <a:pt x="509" y="4"/>
                      <a:pt x="505" y="4"/>
                      <a:pt x="501" y="4"/>
                    </a:cubicBezTo>
                    <a:cubicBezTo>
                      <a:pt x="498" y="4"/>
                      <a:pt x="494" y="4"/>
                      <a:pt x="492" y="4"/>
                    </a:cubicBezTo>
                    <a:cubicBezTo>
                      <a:pt x="491" y="6"/>
                      <a:pt x="491" y="8"/>
                      <a:pt x="491" y="11"/>
                    </a:cubicBezTo>
                    <a:cubicBezTo>
                      <a:pt x="491" y="27"/>
                      <a:pt x="491" y="27"/>
                      <a:pt x="491" y="27"/>
                    </a:cubicBezTo>
                    <a:cubicBezTo>
                      <a:pt x="508" y="27"/>
                      <a:pt x="509" y="28"/>
                      <a:pt x="509" y="20"/>
                    </a:cubicBezTo>
                    <a:cubicBezTo>
                      <a:pt x="511" y="20"/>
                      <a:pt x="511" y="20"/>
                      <a:pt x="511" y="20"/>
                    </a:cubicBezTo>
                    <a:cubicBezTo>
                      <a:pt x="511" y="39"/>
                      <a:pt x="511" y="39"/>
                      <a:pt x="511" y="39"/>
                    </a:cubicBezTo>
                    <a:cubicBezTo>
                      <a:pt x="509" y="39"/>
                      <a:pt x="509" y="39"/>
                      <a:pt x="509" y="39"/>
                    </a:cubicBezTo>
                    <a:cubicBezTo>
                      <a:pt x="509" y="29"/>
                      <a:pt x="508" y="30"/>
                      <a:pt x="491" y="31"/>
                    </a:cubicBezTo>
                    <a:moveTo>
                      <a:pt x="392" y="30"/>
                    </a:moveTo>
                    <a:cubicBezTo>
                      <a:pt x="389" y="30"/>
                      <a:pt x="386" y="28"/>
                      <a:pt x="386" y="25"/>
                    </a:cubicBezTo>
                    <a:cubicBezTo>
                      <a:pt x="386" y="22"/>
                      <a:pt x="389" y="19"/>
                      <a:pt x="392" y="19"/>
                    </a:cubicBezTo>
                    <a:cubicBezTo>
                      <a:pt x="395" y="19"/>
                      <a:pt x="397" y="22"/>
                      <a:pt x="397" y="25"/>
                    </a:cubicBezTo>
                    <a:cubicBezTo>
                      <a:pt x="397" y="28"/>
                      <a:pt x="395" y="30"/>
                      <a:pt x="392" y="30"/>
                    </a:cubicBezTo>
                    <a:moveTo>
                      <a:pt x="153" y="30"/>
                    </a:moveTo>
                    <a:cubicBezTo>
                      <a:pt x="150" y="30"/>
                      <a:pt x="147" y="28"/>
                      <a:pt x="147" y="25"/>
                    </a:cubicBezTo>
                    <a:cubicBezTo>
                      <a:pt x="147" y="22"/>
                      <a:pt x="150" y="19"/>
                      <a:pt x="153" y="19"/>
                    </a:cubicBezTo>
                    <a:cubicBezTo>
                      <a:pt x="156" y="19"/>
                      <a:pt x="158" y="22"/>
                      <a:pt x="158" y="25"/>
                    </a:cubicBezTo>
                    <a:cubicBezTo>
                      <a:pt x="158" y="28"/>
                      <a:pt x="156" y="30"/>
                      <a:pt x="153" y="30"/>
                    </a:cubicBezTo>
                    <a:moveTo>
                      <a:pt x="33" y="12"/>
                    </a:moveTo>
                    <a:cubicBezTo>
                      <a:pt x="33" y="9"/>
                      <a:pt x="33" y="7"/>
                      <a:pt x="33" y="4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8" y="5"/>
                      <a:pt x="17" y="5"/>
                      <a:pt x="17" y="7"/>
                    </a:cubicBezTo>
                    <a:cubicBezTo>
                      <a:pt x="17" y="9"/>
                      <a:pt x="16" y="11"/>
                      <a:pt x="16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6"/>
                      <a:pt x="13" y="3"/>
                      <a:pt x="13" y="0"/>
                    </a:cubicBezTo>
                    <a:cubicBezTo>
                      <a:pt x="21" y="0"/>
                      <a:pt x="29" y="0"/>
                      <a:pt x="37" y="0"/>
                    </a:cubicBezTo>
                    <a:cubicBezTo>
                      <a:pt x="45" y="0"/>
                      <a:pt x="53" y="0"/>
                      <a:pt x="61" y="0"/>
                    </a:cubicBezTo>
                    <a:cubicBezTo>
                      <a:pt x="61" y="3"/>
                      <a:pt x="61" y="6"/>
                      <a:pt x="61" y="9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1"/>
                      <a:pt x="58" y="9"/>
                      <a:pt x="57" y="7"/>
                    </a:cubicBezTo>
                    <a:cubicBezTo>
                      <a:pt x="57" y="5"/>
                      <a:pt x="56" y="5"/>
                      <a:pt x="54" y="5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1" y="7"/>
                      <a:pt x="41" y="9"/>
                      <a:pt x="41" y="12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41" y="54"/>
                      <a:pt x="41" y="55"/>
                      <a:pt x="49" y="55"/>
                    </a:cubicBezTo>
                    <a:cubicBezTo>
                      <a:pt x="49" y="58"/>
                      <a:pt x="49" y="58"/>
                      <a:pt x="49" y="58"/>
                    </a:cubicBezTo>
                    <a:cubicBezTo>
                      <a:pt x="45" y="58"/>
                      <a:pt x="41" y="58"/>
                      <a:pt x="37" y="58"/>
                    </a:cubicBezTo>
                    <a:cubicBezTo>
                      <a:pt x="33" y="58"/>
                      <a:pt x="29" y="58"/>
                      <a:pt x="25" y="58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33" y="55"/>
                      <a:pt x="33" y="54"/>
                      <a:pt x="33" y="48"/>
                    </a:cubicBezTo>
                    <a:moveTo>
                      <a:pt x="508" y="489"/>
                    </a:moveTo>
                    <a:cubicBezTo>
                      <a:pt x="517" y="475"/>
                      <a:pt x="517" y="475"/>
                      <a:pt x="517" y="475"/>
                    </a:cubicBezTo>
                    <a:cubicBezTo>
                      <a:pt x="520" y="469"/>
                      <a:pt x="524" y="464"/>
                      <a:pt x="526" y="459"/>
                    </a:cubicBezTo>
                    <a:cubicBezTo>
                      <a:pt x="533" y="460"/>
                      <a:pt x="533" y="460"/>
                      <a:pt x="533" y="460"/>
                    </a:cubicBezTo>
                    <a:cubicBezTo>
                      <a:pt x="526" y="468"/>
                      <a:pt x="516" y="483"/>
                      <a:pt x="512" y="490"/>
                    </a:cubicBezTo>
                    <a:cubicBezTo>
                      <a:pt x="511" y="492"/>
                      <a:pt x="511" y="494"/>
                      <a:pt x="511" y="497"/>
                    </a:cubicBezTo>
                    <a:cubicBezTo>
                      <a:pt x="511" y="508"/>
                      <a:pt x="511" y="508"/>
                      <a:pt x="511" y="508"/>
                    </a:cubicBezTo>
                    <a:cubicBezTo>
                      <a:pt x="511" y="515"/>
                      <a:pt x="511" y="515"/>
                      <a:pt x="519" y="516"/>
                    </a:cubicBezTo>
                    <a:cubicBezTo>
                      <a:pt x="519" y="518"/>
                      <a:pt x="519" y="518"/>
                      <a:pt x="519" y="518"/>
                    </a:cubicBezTo>
                    <a:cubicBezTo>
                      <a:pt x="515" y="518"/>
                      <a:pt x="511" y="518"/>
                      <a:pt x="507" y="518"/>
                    </a:cubicBezTo>
                    <a:cubicBezTo>
                      <a:pt x="503" y="518"/>
                      <a:pt x="499" y="518"/>
                      <a:pt x="495" y="518"/>
                    </a:cubicBezTo>
                    <a:cubicBezTo>
                      <a:pt x="495" y="516"/>
                      <a:pt x="495" y="516"/>
                      <a:pt x="495" y="516"/>
                    </a:cubicBezTo>
                    <a:cubicBezTo>
                      <a:pt x="503" y="515"/>
                      <a:pt x="503" y="515"/>
                      <a:pt x="503" y="508"/>
                    </a:cubicBezTo>
                    <a:cubicBezTo>
                      <a:pt x="503" y="495"/>
                      <a:pt x="503" y="495"/>
                      <a:pt x="503" y="495"/>
                    </a:cubicBezTo>
                    <a:cubicBezTo>
                      <a:pt x="503" y="495"/>
                      <a:pt x="503" y="494"/>
                      <a:pt x="503" y="493"/>
                    </a:cubicBezTo>
                    <a:cubicBezTo>
                      <a:pt x="492" y="475"/>
                      <a:pt x="492" y="475"/>
                      <a:pt x="492" y="475"/>
                    </a:cubicBezTo>
                    <a:cubicBezTo>
                      <a:pt x="490" y="470"/>
                      <a:pt x="484" y="462"/>
                      <a:pt x="478" y="462"/>
                    </a:cubicBezTo>
                    <a:cubicBezTo>
                      <a:pt x="478" y="460"/>
                      <a:pt x="478" y="460"/>
                      <a:pt x="478" y="460"/>
                    </a:cubicBezTo>
                    <a:cubicBezTo>
                      <a:pt x="487" y="458"/>
                      <a:pt x="487" y="458"/>
                      <a:pt x="487" y="458"/>
                    </a:cubicBezTo>
                    <a:cubicBezTo>
                      <a:pt x="490" y="458"/>
                      <a:pt x="491" y="459"/>
                      <a:pt x="492" y="461"/>
                    </a:cubicBezTo>
                    <a:cubicBezTo>
                      <a:pt x="494" y="463"/>
                      <a:pt x="495" y="465"/>
                      <a:pt x="496" y="466"/>
                    </a:cubicBezTo>
                    <a:moveTo>
                      <a:pt x="447" y="471"/>
                    </a:moveTo>
                    <a:cubicBezTo>
                      <a:pt x="447" y="468"/>
                      <a:pt x="447" y="466"/>
                      <a:pt x="447" y="463"/>
                    </a:cubicBezTo>
                    <a:cubicBezTo>
                      <a:pt x="434" y="463"/>
                      <a:pt x="434" y="463"/>
                      <a:pt x="434" y="463"/>
                    </a:cubicBezTo>
                    <a:cubicBezTo>
                      <a:pt x="432" y="463"/>
                      <a:pt x="431" y="464"/>
                      <a:pt x="431" y="466"/>
                    </a:cubicBezTo>
                    <a:cubicBezTo>
                      <a:pt x="430" y="468"/>
                      <a:pt x="430" y="470"/>
                      <a:pt x="430" y="472"/>
                    </a:cubicBezTo>
                    <a:cubicBezTo>
                      <a:pt x="427" y="472"/>
                      <a:pt x="427" y="472"/>
                      <a:pt x="427" y="472"/>
                    </a:cubicBezTo>
                    <a:cubicBezTo>
                      <a:pt x="427" y="468"/>
                      <a:pt x="427" y="468"/>
                      <a:pt x="427" y="468"/>
                    </a:cubicBezTo>
                    <a:cubicBezTo>
                      <a:pt x="427" y="465"/>
                      <a:pt x="427" y="462"/>
                      <a:pt x="427" y="459"/>
                    </a:cubicBezTo>
                    <a:cubicBezTo>
                      <a:pt x="435" y="459"/>
                      <a:pt x="443" y="459"/>
                      <a:pt x="451" y="459"/>
                    </a:cubicBezTo>
                    <a:cubicBezTo>
                      <a:pt x="459" y="459"/>
                      <a:pt x="467" y="459"/>
                      <a:pt x="476" y="459"/>
                    </a:cubicBezTo>
                    <a:cubicBezTo>
                      <a:pt x="475" y="462"/>
                      <a:pt x="475" y="465"/>
                      <a:pt x="475" y="468"/>
                    </a:cubicBezTo>
                    <a:cubicBezTo>
                      <a:pt x="475" y="472"/>
                      <a:pt x="475" y="472"/>
                      <a:pt x="475" y="472"/>
                    </a:cubicBezTo>
                    <a:cubicBezTo>
                      <a:pt x="473" y="472"/>
                      <a:pt x="473" y="472"/>
                      <a:pt x="473" y="472"/>
                    </a:cubicBezTo>
                    <a:cubicBezTo>
                      <a:pt x="473" y="470"/>
                      <a:pt x="472" y="468"/>
                      <a:pt x="472" y="466"/>
                    </a:cubicBezTo>
                    <a:cubicBezTo>
                      <a:pt x="471" y="464"/>
                      <a:pt x="470" y="463"/>
                      <a:pt x="469" y="463"/>
                    </a:cubicBezTo>
                    <a:cubicBezTo>
                      <a:pt x="455" y="463"/>
                      <a:pt x="455" y="463"/>
                      <a:pt x="455" y="463"/>
                    </a:cubicBezTo>
                    <a:cubicBezTo>
                      <a:pt x="455" y="466"/>
                      <a:pt x="455" y="468"/>
                      <a:pt x="455" y="471"/>
                    </a:cubicBezTo>
                    <a:cubicBezTo>
                      <a:pt x="455" y="508"/>
                      <a:pt x="455" y="508"/>
                      <a:pt x="455" y="508"/>
                    </a:cubicBezTo>
                    <a:cubicBezTo>
                      <a:pt x="455" y="515"/>
                      <a:pt x="455" y="515"/>
                      <a:pt x="463" y="516"/>
                    </a:cubicBezTo>
                    <a:cubicBezTo>
                      <a:pt x="463" y="518"/>
                      <a:pt x="463" y="518"/>
                      <a:pt x="463" y="518"/>
                    </a:cubicBezTo>
                    <a:cubicBezTo>
                      <a:pt x="459" y="518"/>
                      <a:pt x="455" y="518"/>
                      <a:pt x="451" y="518"/>
                    </a:cubicBezTo>
                    <a:cubicBezTo>
                      <a:pt x="447" y="518"/>
                      <a:pt x="443" y="518"/>
                      <a:pt x="439" y="518"/>
                    </a:cubicBezTo>
                    <a:cubicBezTo>
                      <a:pt x="439" y="516"/>
                      <a:pt x="439" y="516"/>
                      <a:pt x="439" y="516"/>
                    </a:cubicBezTo>
                    <a:cubicBezTo>
                      <a:pt x="447" y="515"/>
                      <a:pt x="447" y="515"/>
                      <a:pt x="447" y="508"/>
                    </a:cubicBezTo>
                    <a:moveTo>
                      <a:pt x="414" y="508"/>
                    </a:moveTo>
                    <a:cubicBezTo>
                      <a:pt x="414" y="515"/>
                      <a:pt x="414" y="515"/>
                      <a:pt x="422" y="516"/>
                    </a:cubicBezTo>
                    <a:cubicBezTo>
                      <a:pt x="422" y="518"/>
                      <a:pt x="422" y="518"/>
                      <a:pt x="422" y="518"/>
                    </a:cubicBezTo>
                    <a:cubicBezTo>
                      <a:pt x="418" y="518"/>
                      <a:pt x="414" y="518"/>
                      <a:pt x="410" y="518"/>
                    </a:cubicBezTo>
                    <a:cubicBezTo>
                      <a:pt x="406" y="518"/>
                      <a:pt x="402" y="518"/>
                      <a:pt x="398" y="518"/>
                    </a:cubicBezTo>
                    <a:cubicBezTo>
                      <a:pt x="398" y="516"/>
                      <a:pt x="398" y="516"/>
                      <a:pt x="398" y="516"/>
                    </a:cubicBezTo>
                    <a:cubicBezTo>
                      <a:pt x="406" y="515"/>
                      <a:pt x="406" y="515"/>
                      <a:pt x="406" y="508"/>
                    </a:cubicBezTo>
                    <a:cubicBezTo>
                      <a:pt x="406" y="469"/>
                      <a:pt x="406" y="469"/>
                      <a:pt x="406" y="469"/>
                    </a:cubicBezTo>
                    <a:cubicBezTo>
                      <a:pt x="406" y="462"/>
                      <a:pt x="406" y="462"/>
                      <a:pt x="398" y="461"/>
                    </a:cubicBezTo>
                    <a:cubicBezTo>
                      <a:pt x="398" y="459"/>
                      <a:pt x="398" y="459"/>
                      <a:pt x="398" y="459"/>
                    </a:cubicBezTo>
                    <a:cubicBezTo>
                      <a:pt x="402" y="459"/>
                      <a:pt x="406" y="459"/>
                      <a:pt x="410" y="459"/>
                    </a:cubicBezTo>
                    <a:cubicBezTo>
                      <a:pt x="414" y="459"/>
                      <a:pt x="418" y="459"/>
                      <a:pt x="422" y="459"/>
                    </a:cubicBezTo>
                    <a:cubicBezTo>
                      <a:pt x="422" y="461"/>
                      <a:pt x="422" y="461"/>
                      <a:pt x="422" y="461"/>
                    </a:cubicBezTo>
                    <a:cubicBezTo>
                      <a:pt x="414" y="462"/>
                      <a:pt x="414" y="462"/>
                      <a:pt x="414" y="469"/>
                    </a:cubicBezTo>
                    <a:moveTo>
                      <a:pt x="385" y="473"/>
                    </a:moveTo>
                    <a:cubicBezTo>
                      <a:pt x="385" y="470"/>
                      <a:pt x="385" y="467"/>
                      <a:pt x="384" y="466"/>
                    </a:cubicBezTo>
                    <a:cubicBezTo>
                      <a:pt x="382" y="463"/>
                      <a:pt x="376" y="461"/>
                      <a:pt x="372" y="461"/>
                    </a:cubicBezTo>
                    <a:cubicBezTo>
                      <a:pt x="365" y="461"/>
                      <a:pt x="359" y="466"/>
                      <a:pt x="359" y="473"/>
                    </a:cubicBezTo>
                    <a:cubicBezTo>
                      <a:pt x="359" y="492"/>
                      <a:pt x="393" y="476"/>
                      <a:pt x="393" y="498"/>
                    </a:cubicBezTo>
                    <a:cubicBezTo>
                      <a:pt x="393" y="512"/>
                      <a:pt x="380" y="519"/>
                      <a:pt x="367" y="519"/>
                    </a:cubicBezTo>
                    <a:cubicBezTo>
                      <a:pt x="362" y="519"/>
                      <a:pt x="357" y="518"/>
                      <a:pt x="353" y="516"/>
                    </a:cubicBezTo>
                    <a:cubicBezTo>
                      <a:pt x="353" y="513"/>
                      <a:pt x="353" y="509"/>
                      <a:pt x="353" y="505"/>
                    </a:cubicBezTo>
                    <a:cubicBezTo>
                      <a:pt x="353" y="503"/>
                      <a:pt x="353" y="503"/>
                      <a:pt x="353" y="503"/>
                    </a:cubicBezTo>
                    <a:cubicBezTo>
                      <a:pt x="356" y="503"/>
                      <a:pt x="356" y="503"/>
                      <a:pt x="356" y="503"/>
                    </a:cubicBezTo>
                    <a:cubicBezTo>
                      <a:pt x="356" y="507"/>
                      <a:pt x="356" y="507"/>
                      <a:pt x="356" y="507"/>
                    </a:cubicBezTo>
                    <a:cubicBezTo>
                      <a:pt x="356" y="509"/>
                      <a:pt x="356" y="511"/>
                      <a:pt x="357" y="512"/>
                    </a:cubicBezTo>
                    <a:cubicBezTo>
                      <a:pt x="361" y="514"/>
                      <a:pt x="366" y="515"/>
                      <a:pt x="371" y="515"/>
                    </a:cubicBezTo>
                    <a:cubicBezTo>
                      <a:pt x="378" y="515"/>
                      <a:pt x="386" y="511"/>
                      <a:pt x="386" y="502"/>
                    </a:cubicBezTo>
                    <a:cubicBezTo>
                      <a:pt x="386" y="482"/>
                      <a:pt x="352" y="501"/>
                      <a:pt x="352" y="476"/>
                    </a:cubicBezTo>
                    <a:cubicBezTo>
                      <a:pt x="352" y="465"/>
                      <a:pt x="362" y="457"/>
                      <a:pt x="373" y="457"/>
                    </a:cubicBezTo>
                    <a:cubicBezTo>
                      <a:pt x="379" y="457"/>
                      <a:pt x="384" y="459"/>
                      <a:pt x="389" y="461"/>
                    </a:cubicBezTo>
                    <a:cubicBezTo>
                      <a:pt x="389" y="463"/>
                      <a:pt x="389" y="464"/>
                      <a:pt x="389" y="465"/>
                    </a:cubicBezTo>
                    <a:cubicBezTo>
                      <a:pt x="389" y="468"/>
                      <a:pt x="388" y="470"/>
                      <a:pt x="388" y="473"/>
                    </a:cubicBezTo>
                    <a:moveTo>
                      <a:pt x="304" y="469"/>
                    </a:moveTo>
                    <a:cubicBezTo>
                      <a:pt x="304" y="462"/>
                      <a:pt x="304" y="462"/>
                      <a:pt x="296" y="461"/>
                    </a:cubicBezTo>
                    <a:cubicBezTo>
                      <a:pt x="296" y="459"/>
                      <a:pt x="296" y="459"/>
                      <a:pt x="296" y="459"/>
                    </a:cubicBezTo>
                    <a:cubicBezTo>
                      <a:pt x="300" y="459"/>
                      <a:pt x="305" y="459"/>
                      <a:pt x="310" y="459"/>
                    </a:cubicBezTo>
                    <a:cubicBezTo>
                      <a:pt x="315" y="459"/>
                      <a:pt x="320" y="459"/>
                      <a:pt x="325" y="459"/>
                    </a:cubicBezTo>
                    <a:cubicBezTo>
                      <a:pt x="337" y="458"/>
                      <a:pt x="342" y="464"/>
                      <a:pt x="342" y="472"/>
                    </a:cubicBezTo>
                    <a:cubicBezTo>
                      <a:pt x="342" y="481"/>
                      <a:pt x="334" y="486"/>
                      <a:pt x="326" y="488"/>
                    </a:cubicBezTo>
                    <a:cubicBezTo>
                      <a:pt x="345" y="513"/>
                      <a:pt x="345" y="513"/>
                      <a:pt x="345" y="513"/>
                    </a:cubicBezTo>
                    <a:cubicBezTo>
                      <a:pt x="346" y="515"/>
                      <a:pt x="348" y="515"/>
                      <a:pt x="350" y="516"/>
                    </a:cubicBezTo>
                    <a:cubicBezTo>
                      <a:pt x="350" y="518"/>
                      <a:pt x="350" y="518"/>
                      <a:pt x="350" y="518"/>
                    </a:cubicBezTo>
                    <a:cubicBezTo>
                      <a:pt x="348" y="518"/>
                      <a:pt x="346" y="518"/>
                      <a:pt x="344" y="518"/>
                    </a:cubicBezTo>
                    <a:cubicBezTo>
                      <a:pt x="342" y="518"/>
                      <a:pt x="340" y="518"/>
                      <a:pt x="338" y="518"/>
                    </a:cubicBezTo>
                    <a:cubicBezTo>
                      <a:pt x="337" y="516"/>
                      <a:pt x="336" y="515"/>
                      <a:pt x="335" y="513"/>
                    </a:cubicBezTo>
                    <a:cubicBezTo>
                      <a:pt x="315" y="486"/>
                      <a:pt x="315" y="486"/>
                      <a:pt x="315" y="486"/>
                    </a:cubicBezTo>
                    <a:cubicBezTo>
                      <a:pt x="318" y="486"/>
                      <a:pt x="320" y="486"/>
                      <a:pt x="323" y="486"/>
                    </a:cubicBezTo>
                    <a:cubicBezTo>
                      <a:pt x="329" y="485"/>
                      <a:pt x="334" y="480"/>
                      <a:pt x="334" y="474"/>
                    </a:cubicBezTo>
                    <a:cubicBezTo>
                      <a:pt x="334" y="465"/>
                      <a:pt x="327" y="462"/>
                      <a:pt x="321" y="462"/>
                    </a:cubicBezTo>
                    <a:cubicBezTo>
                      <a:pt x="318" y="462"/>
                      <a:pt x="315" y="462"/>
                      <a:pt x="312" y="463"/>
                    </a:cubicBezTo>
                    <a:cubicBezTo>
                      <a:pt x="312" y="464"/>
                      <a:pt x="312" y="466"/>
                      <a:pt x="312" y="469"/>
                    </a:cubicBezTo>
                    <a:cubicBezTo>
                      <a:pt x="312" y="508"/>
                      <a:pt x="312" y="508"/>
                      <a:pt x="312" y="508"/>
                    </a:cubicBezTo>
                    <a:cubicBezTo>
                      <a:pt x="312" y="515"/>
                      <a:pt x="312" y="515"/>
                      <a:pt x="320" y="516"/>
                    </a:cubicBezTo>
                    <a:cubicBezTo>
                      <a:pt x="320" y="518"/>
                      <a:pt x="320" y="518"/>
                      <a:pt x="320" y="518"/>
                    </a:cubicBezTo>
                    <a:cubicBezTo>
                      <a:pt x="316" y="518"/>
                      <a:pt x="312" y="518"/>
                      <a:pt x="308" y="518"/>
                    </a:cubicBezTo>
                    <a:cubicBezTo>
                      <a:pt x="303" y="518"/>
                      <a:pt x="299" y="518"/>
                      <a:pt x="296" y="518"/>
                    </a:cubicBezTo>
                    <a:cubicBezTo>
                      <a:pt x="296" y="516"/>
                      <a:pt x="296" y="516"/>
                      <a:pt x="296" y="516"/>
                    </a:cubicBezTo>
                    <a:cubicBezTo>
                      <a:pt x="304" y="515"/>
                      <a:pt x="304" y="515"/>
                      <a:pt x="304" y="508"/>
                    </a:cubicBezTo>
                    <a:moveTo>
                      <a:pt x="221" y="503"/>
                    </a:moveTo>
                    <a:cubicBezTo>
                      <a:pt x="215" y="518"/>
                      <a:pt x="215" y="518"/>
                      <a:pt x="215" y="518"/>
                    </a:cubicBezTo>
                    <a:cubicBezTo>
                      <a:pt x="210" y="518"/>
                      <a:pt x="210" y="518"/>
                      <a:pt x="210" y="518"/>
                    </a:cubicBezTo>
                    <a:cubicBezTo>
                      <a:pt x="208" y="513"/>
                      <a:pt x="208" y="513"/>
                      <a:pt x="208" y="513"/>
                    </a:cubicBezTo>
                    <a:cubicBezTo>
                      <a:pt x="205" y="505"/>
                      <a:pt x="205" y="505"/>
                      <a:pt x="205" y="505"/>
                    </a:cubicBezTo>
                    <a:cubicBezTo>
                      <a:pt x="188" y="467"/>
                      <a:pt x="188" y="467"/>
                      <a:pt x="188" y="467"/>
                    </a:cubicBezTo>
                    <a:cubicBezTo>
                      <a:pt x="186" y="462"/>
                      <a:pt x="187" y="462"/>
                      <a:pt x="180" y="461"/>
                    </a:cubicBezTo>
                    <a:cubicBezTo>
                      <a:pt x="180" y="459"/>
                      <a:pt x="180" y="459"/>
                      <a:pt x="180" y="459"/>
                    </a:cubicBezTo>
                    <a:cubicBezTo>
                      <a:pt x="184" y="459"/>
                      <a:pt x="188" y="459"/>
                      <a:pt x="192" y="459"/>
                    </a:cubicBezTo>
                    <a:cubicBezTo>
                      <a:pt x="196" y="459"/>
                      <a:pt x="200" y="459"/>
                      <a:pt x="205" y="459"/>
                    </a:cubicBezTo>
                    <a:cubicBezTo>
                      <a:pt x="205" y="461"/>
                      <a:pt x="205" y="461"/>
                      <a:pt x="205" y="461"/>
                    </a:cubicBezTo>
                    <a:cubicBezTo>
                      <a:pt x="196" y="461"/>
                      <a:pt x="196" y="463"/>
                      <a:pt x="197" y="464"/>
                    </a:cubicBezTo>
                    <a:cubicBezTo>
                      <a:pt x="200" y="474"/>
                      <a:pt x="200" y="474"/>
                      <a:pt x="200" y="474"/>
                    </a:cubicBezTo>
                    <a:cubicBezTo>
                      <a:pt x="215" y="507"/>
                      <a:pt x="215" y="507"/>
                      <a:pt x="215" y="507"/>
                    </a:cubicBezTo>
                    <a:cubicBezTo>
                      <a:pt x="227" y="480"/>
                      <a:pt x="227" y="480"/>
                      <a:pt x="227" y="480"/>
                    </a:cubicBezTo>
                    <a:cubicBezTo>
                      <a:pt x="231" y="469"/>
                      <a:pt x="231" y="469"/>
                      <a:pt x="231" y="469"/>
                    </a:cubicBezTo>
                    <a:cubicBezTo>
                      <a:pt x="233" y="465"/>
                      <a:pt x="236" y="461"/>
                      <a:pt x="225" y="461"/>
                    </a:cubicBezTo>
                    <a:cubicBezTo>
                      <a:pt x="225" y="459"/>
                      <a:pt x="225" y="459"/>
                      <a:pt x="225" y="459"/>
                    </a:cubicBezTo>
                    <a:cubicBezTo>
                      <a:pt x="228" y="459"/>
                      <a:pt x="231" y="459"/>
                      <a:pt x="235" y="459"/>
                    </a:cubicBezTo>
                    <a:cubicBezTo>
                      <a:pt x="238" y="459"/>
                      <a:pt x="241" y="459"/>
                      <a:pt x="245" y="459"/>
                    </a:cubicBezTo>
                    <a:cubicBezTo>
                      <a:pt x="250" y="459"/>
                      <a:pt x="254" y="459"/>
                      <a:pt x="259" y="459"/>
                    </a:cubicBezTo>
                    <a:cubicBezTo>
                      <a:pt x="264" y="459"/>
                      <a:pt x="270" y="459"/>
                      <a:pt x="275" y="459"/>
                    </a:cubicBezTo>
                    <a:cubicBezTo>
                      <a:pt x="280" y="459"/>
                      <a:pt x="286" y="459"/>
                      <a:pt x="289" y="459"/>
                    </a:cubicBezTo>
                    <a:cubicBezTo>
                      <a:pt x="288" y="462"/>
                      <a:pt x="288" y="465"/>
                      <a:pt x="288" y="467"/>
                    </a:cubicBezTo>
                    <a:cubicBezTo>
                      <a:pt x="288" y="469"/>
                      <a:pt x="287" y="471"/>
                      <a:pt x="287" y="472"/>
                    </a:cubicBezTo>
                    <a:cubicBezTo>
                      <a:pt x="285" y="472"/>
                      <a:pt x="285" y="472"/>
                      <a:pt x="285" y="472"/>
                    </a:cubicBezTo>
                    <a:cubicBezTo>
                      <a:pt x="285" y="469"/>
                      <a:pt x="284" y="467"/>
                      <a:pt x="283" y="464"/>
                    </a:cubicBezTo>
                    <a:cubicBezTo>
                      <a:pt x="279" y="463"/>
                      <a:pt x="275" y="463"/>
                      <a:pt x="271" y="463"/>
                    </a:cubicBezTo>
                    <a:cubicBezTo>
                      <a:pt x="267" y="463"/>
                      <a:pt x="263" y="463"/>
                      <a:pt x="260" y="463"/>
                    </a:cubicBezTo>
                    <a:cubicBezTo>
                      <a:pt x="260" y="465"/>
                      <a:pt x="260" y="467"/>
                      <a:pt x="260" y="470"/>
                    </a:cubicBezTo>
                    <a:cubicBezTo>
                      <a:pt x="260" y="486"/>
                      <a:pt x="260" y="486"/>
                      <a:pt x="260" y="486"/>
                    </a:cubicBezTo>
                    <a:cubicBezTo>
                      <a:pt x="278" y="486"/>
                      <a:pt x="280" y="487"/>
                      <a:pt x="280" y="479"/>
                    </a:cubicBezTo>
                    <a:cubicBezTo>
                      <a:pt x="282" y="479"/>
                      <a:pt x="282" y="479"/>
                      <a:pt x="282" y="479"/>
                    </a:cubicBezTo>
                    <a:cubicBezTo>
                      <a:pt x="282" y="498"/>
                      <a:pt x="282" y="498"/>
                      <a:pt x="282" y="498"/>
                    </a:cubicBezTo>
                    <a:cubicBezTo>
                      <a:pt x="280" y="498"/>
                      <a:pt x="280" y="498"/>
                      <a:pt x="280" y="498"/>
                    </a:cubicBezTo>
                    <a:cubicBezTo>
                      <a:pt x="280" y="489"/>
                      <a:pt x="279" y="489"/>
                      <a:pt x="260" y="490"/>
                    </a:cubicBezTo>
                    <a:cubicBezTo>
                      <a:pt x="260" y="506"/>
                      <a:pt x="260" y="506"/>
                      <a:pt x="260" y="506"/>
                    </a:cubicBezTo>
                    <a:cubicBezTo>
                      <a:pt x="260" y="509"/>
                      <a:pt x="260" y="512"/>
                      <a:pt x="260" y="514"/>
                    </a:cubicBezTo>
                    <a:cubicBezTo>
                      <a:pt x="263" y="514"/>
                      <a:pt x="268" y="514"/>
                      <a:pt x="272" y="514"/>
                    </a:cubicBezTo>
                    <a:cubicBezTo>
                      <a:pt x="276" y="514"/>
                      <a:pt x="281" y="514"/>
                      <a:pt x="285" y="513"/>
                    </a:cubicBezTo>
                    <a:cubicBezTo>
                      <a:pt x="286" y="511"/>
                      <a:pt x="286" y="510"/>
                      <a:pt x="286" y="508"/>
                    </a:cubicBezTo>
                    <a:cubicBezTo>
                      <a:pt x="287" y="504"/>
                      <a:pt x="287" y="504"/>
                      <a:pt x="287" y="504"/>
                    </a:cubicBezTo>
                    <a:cubicBezTo>
                      <a:pt x="290" y="504"/>
                      <a:pt x="290" y="504"/>
                      <a:pt x="290" y="504"/>
                    </a:cubicBezTo>
                    <a:cubicBezTo>
                      <a:pt x="290" y="505"/>
                      <a:pt x="289" y="508"/>
                      <a:pt x="289" y="511"/>
                    </a:cubicBezTo>
                    <a:cubicBezTo>
                      <a:pt x="289" y="518"/>
                      <a:pt x="289" y="518"/>
                      <a:pt x="289" y="518"/>
                    </a:cubicBezTo>
                    <a:cubicBezTo>
                      <a:pt x="286" y="518"/>
                      <a:pt x="280" y="518"/>
                      <a:pt x="275" y="518"/>
                    </a:cubicBezTo>
                    <a:cubicBezTo>
                      <a:pt x="270" y="518"/>
                      <a:pt x="265" y="518"/>
                      <a:pt x="260" y="518"/>
                    </a:cubicBezTo>
                    <a:cubicBezTo>
                      <a:pt x="255" y="518"/>
                      <a:pt x="250" y="518"/>
                      <a:pt x="244" y="518"/>
                    </a:cubicBezTo>
                    <a:cubicBezTo>
                      <a:pt x="244" y="516"/>
                      <a:pt x="244" y="516"/>
                      <a:pt x="244" y="516"/>
                    </a:cubicBezTo>
                    <a:cubicBezTo>
                      <a:pt x="249" y="515"/>
                      <a:pt x="252" y="514"/>
                      <a:pt x="252" y="508"/>
                    </a:cubicBezTo>
                    <a:cubicBezTo>
                      <a:pt x="252" y="469"/>
                      <a:pt x="252" y="469"/>
                      <a:pt x="252" y="469"/>
                    </a:cubicBezTo>
                    <a:cubicBezTo>
                      <a:pt x="252" y="462"/>
                      <a:pt x="252" y="462"/>
                      <a:pt x="244" y="461"/>
                    </a:cubicBezTo>
                    <a:cubicBezTo>
                      <a:pt x="239" y="461"/>
                      <a:pt x="239" y="464"/>
                      <a:pt x="237" y="468"/>
                    </a:cubicBezTo>
                    <a:moveTo>
                      <a:pt x="170" y="508"/>
                    </a:moveTo>
                    <a:cubicBezTo>
                      <a:pt x="170" y="515"/>
                      <a:pt x="170" y="515"/>
                      <a:pt x="178" y="516"/>
                    </a:cubicBezTo>
                    <a:cubicBezTo>
                      <a:pt x="178" y="518"/>
                      <a:pt x="178" y="518"/>
                      <a:pt x="178" y="518"/>
                    </a:cubicBezTo>
                    <a:cubicBezTo>
                      <a:pt x="174" y="518"/>
                      <a:pt x="170" y="518"/>
                      <a:pt x="166" y="518"/>
                    </a:cubicBezTo>
                    <a:cubicBezTo>
                      <a:pt x="161" y="518"/>
                      <a:pt x="157" y="518"/>
                      <a:pt x="154" y="518"/>
                    </a:cubicBezTo>
                    <a:cubicBezTo>
                      <a:pt x="154" y="516"/>
                      <a:pt x="154" y="516"/>
                      <a:pt x="154" y="516"/>
                    </a:cubicBezTo>
                    <a:cubicBezTo>
                      <a:pt x="162" y="515"/>
                      <a:pt x="162" y="515"/>
                      <a:pt x="162" y="508"/>
                    </a:cubicBezTo>
                    <a:cubicBezTo>
                      <a:pt x="162" y="469"/>
                      <a:pt x="162" y="469"/>
                      <a:pt x="162" y="469"/>
                    </a:cubicBezTo>
                    <a:cubicBezTo>
                      <a:pt x="162" y="463"/>
                      <a:pt x="162" y="462"/>
                      <a:pt x="154" y="461"/>
                    </a:cubicBezTo>
                    <a:cubicBezTo>
                      <a:pt x="154" y="459"/>
                      <a:pt x="154" y="459"/>
                      <a:pt x="154" y="459"/>
                    </a:cubicBezTo>
                    <a:cubicBezTo>
                      <a:pt x="157" y="459"/>
                      <a:pt x="161" y="459"/>
                      <a:pt x="166" y="459"/>
                    </a:cubicBezTo>
                    <a:cubicBezTo>
                      <a:pt x="170" y="459"/>
                      <a:pt x="174" y="459"/>
                      <a:pt x="178" y="459"/>
                    </a:cubicBezTo>
                    <a:cubicBezTo>
                      <a:pt x="178" y="461"/>
                      <a:pt x="178" y="461"/>
                      <a:pt x="178" y="461"/>
                    </a:cubicBezTo>
                    <a:cubicBezTo>
                      <a:pt x="170" y="462"/>
                      <a:pt x="170" y="463"/>
                      <a:pt x="170" y="469"/>
                    </a:cubicBezTo>
                    <a:moveTo>
                      <a:pt x="138" y="509"/>
                    </a:moveTo>
                    <a:cubicBezTo>
                      <a:pt x="138" y="467"/>
                      <a:pt x="138" y="467"/>
                      <a:pt x="138" y="467"/>
                    </a:cubicBezTo>
                    <a:cubicBezTo>
                      <a:pt x="138" y="462"/>
                      <a:pt x="136" y="461"/>
                      <a:pt x="130" y="461"/>
                    </a:cubicBezTo>
                    <a:cubicBezTo>
                      <a:pt x="130" y="459"/>
                      <a:pt x="130" y="459"/>
                      <a:pt x="130" y="459"/>
                    </a:cubicBezTo>
                    <a:cubicBezTo>
                      <a:pt x="133" y="459"/>
                      <a:pt x="137" y="459"/>
                      <a:pt x="140" y="459"/>
                    </a:cubicBezTo>
                    <a:cubicBezTo>
                      <a:pt x="143" y="459"/>
                      <a:pt x="147" y="459"/>
                      <a:pt x="150" y="459"/>
                    </a:cubicBezTo>
                    <a:cubicBezTo>
                      <a:pt x="149" y="461"/>
                      <a:pt x="149" y="461"/>
                      <a:pt x="149" y="461"/>
                    </a:cubicBezTo>
                    <a:cubicBezTo>
                      <a:pt x="143" y="461"/>
                      <a:pt x="142" y="462"/>
                      <a:pt x="142" y="467"/>
                    </a:cubicBezTo>
                    <a:cubicBezTo>
                      <a:pt x="142" y="516"/>
                      <a:pt x="142" y="516"/>
                      <a:pt x="142" y="516"/>
                    </a:cubicBezTo>
                    <a:cubicBezTo>
                      <a:pt x="142" y="519"/>
                      <a:pt x="142" y="519"/>
                      <a:pt x="142" y="519"/>
                    </a:cubicBezTo>
                    <a:cubicBezTo>
                      <a:pt x="135" y="518"/>
                      <a:pt x="135" y="518"/>
                      <a:pt x="135" y="518"/>
                    </a:cubicBezTo>
                    <a:cubicBezTo>
                      <a:pt x="93" y="468"/>
                      <a:pt x="93" y="468"/>
                      <a:pt x="93" y="468"/>
                    </a:cubicBezTo>
                    <a:cubicBezTo>
                      <a:pt x="93" y="510"/>
                      <a:pt x="93" y="510"/>
                      <a:pt x="93" y="510"/>
                    </a:cubicBezTo>
                    <a:cubicBezTo>
                      <a:pt x="93" y="515"/>
                      <a:pt x="95" y="515"/>
                      <a:pt x="102" y="516"/>
                    </a:cubicBezTo>
                    <a:cubicBezTo>
                      <a:pt x="102" y="518"/>
                      <a:pt x="102" y="518"/>
                      <a:pt x="102" y="518"/>
                    </a:cubicBezTo>
                    <a:cubicBezTo>
                      <a:pt x="99" y="518"/>
                      <a:pt x="95" y="518"/>
                      <a:pt x="92" y="518"/>
                    </a:cubicBezTo>
                    <a:cubicBezTo>
                      <a:pt x="88" y="518"/>
                      <a:pt x="85" y="518"/>
                      <a:pt x="81" y="518"/>
                    </a:cubicBezTo>
                    <a:cubicBezTo>
                      <a:pt x="83" y="515"/>
                      <a:pt x="83" y="515"/>
                      <a:pt x="83" y="515"/>
                    </a:cubicBezTo>
                    <a:cubicBezTo>
                      <a:pt x="88" y="515"/>
                      <a:pt x="90" y="515"/>
                      <a:pt x="90" y="510"/>
                    </a:cubicBezTo>
                    <a:cubicBezTo>
                      <a:pt x="90" y="467"/>
                      <a:pt x="90" y="467"/>
                      <a:pt x="90" y="467"/>
                    </a:cubicBezTo>
                    <a:cubicBezTo>
                      <a:pt x="90" y="462"/>
                      <a:pt x="88" y="461"/>
                      <a:pt x="82" y="461"/>
                    </a:cubicBezTo>
                    <a:cubicBezTo>
                      <a:pt x="82" y="459"/>
                      <a:pt x="82" y="459"/>
                      <a:pt x="82" y="459"/>
                    </a:cubicBezTo>
                    <a:cubicBezTo>
                      <a:pt x="85" y="459"/>
                      <a:pt x="87" y="459"/>
                      <a:pt x="90" y="459"/>
                    </a:cubicBezTo>
                    <a:cubicBezTo>
                      <a:pt x="92" y="459"/>
                      <a:pt x="95" y="459"/>
                      <a:pt x="97" y="459"/>
                    </a:cubicBezTo>
                    <a:moveTo>
                      <a:pt x="28" y="498"/>
                    </a:moveTo>
                    <a:cubicBezTo>
                      <a:pt x="28" y="511"/>
                      <a:pt x="35" y="514"/>
                      <a:pt x="47" y="514"/>
                    </a:cubicBezTo>
                    <a:cubicBezTo>
                      <a:pt x="52" y="514"/>
                      <a:pt x="59" y="513"/>
                      <a:pt x="62" y="508"/>
                    </a:cubicBezTo>
                    <a:cubicBezTo>
                      <a:pt x="65" y="504"/>
                      <a:pt x="66" y="499"/>
                      <a:pt x="66" y="494"/>
                    </a:cubicBezTo>
                    <a:cubicBezTo>
                      <a:pt x="66" y="467"/>
                      <a:pt x="66" y="467"/>
                      <a:pt x="66" y="467"/>
                    </a:cubicBezTo>
                    <a:cubicBezTo>
                      <a:pt x="66" y="462"/>
                      <a:pt x="64" y="461"/>
                      <a:pt x="57" y="461"/>
                    </a:cubicBezTo>
                    <a:cubicBezTo>
                      <a:pt x="57" y="459"/>
                      <a:pt x="57" y="459"/>
                      <a:pt x="57" y="459"/>
                    </a:cubicBezTo>
                    <a:cubicBezTo>
                      <a:pt x="61" y="459"/>
                      <a:pt x="65" y="459"/>
                      <a:pt x="68" y="459"/>
                    </a:cubicBezTo>
                    <a:cubicBezTo>
                      <a:pt x="72" y="459"/>
                      <a:pt x="76" y="459"/>
                      <a:pt x="79" y="459"/>
                    </a:cubicBezTo>
                    <a:cubicBezTo>
                      <a:pt x="78" y="461"/>
                      <a:pt x="78" y="461"/>
                      <a:pt x="78" y="461"/>
                    </a:cubicBezTo>
                    <a:cubicBezTo>
                      <a:pt x="72" y="461"/>
                      <a:pt x="70" y="462"/>
                      <a:pt x="70" y="467"/>
                    </a:cubicBezTo>
                    <a:cubicBezTo>
                      <a:pt x="70" y="498"/>
                      <a:pt x="70" y="498"/>
                      <a:pt x="70" y="498"/>
                    </a:cubicBezTo>
                    <a:cubicBezTo>
                      <a:pt x="70" y="503"/>
                      <a:pt x="69" y="507"/>
                      <a:pt x="66" y="511"/>
                    </a:cubicBezTo>
                    <a:cubicBezTo>
                      <a:pt x="64" y="513"/>
                      <a:pt x="60" y="517"/>
                      <a:pt x="57" y="518"/>
                    </a:cubicBezTo>
                    <a:cubicBezTo>
                      <a:pt x="53" y="519"/>
                      <a:pt x="48" y="519"/>
                      <a:pt x="44" y="519"/>
                    </a:cubicBezTo>
                    <a:cubicBezTo>
                      <a:pt x="36" y="519"/>
                      <a:pt x="26" y="518"/>
                      <a:pt x="22" y="511"/>
                    </a:cubicBezTo>
                    <a:cubicBezTo>
                      <a:pt x="20" y="507"/>
                      <a:pt x="20" y="504"/>
                      <a:pt x="20" y="499"/>
                    </a:cubicBezTo>
                    <a:cubicBezTo>
                      <a:pt x="20" y="469"/>
                      <a:pt x="20" y="469"/>
                      <a:pt x="20" y="469"/>
                    </a:cubicBezTo>
                    <a:cubicBezTo>
                      <a:pt x="20" y="462"/>
                      <a:pt x="20" y="462"/>
                      <a:pt x="11" y="461"/>
                    </a:cubicBezTo>
                    <a:cubicBezTo>
                      <a:pt x="11" y="459"/>
                      <a:pt x="11" y="459"/>
                      <a:pt x="11" y="459"/>
                    </a:cubicBezTo>
                    <a:cubicBezTo>
                      <a:pt x="15" y="459"/>
                      <a:pt x="19" y="459"/>
                      <a:pt x="24" y="459"/>
                    </a:cubicBezTo>
                    <a:cubicBezTo>
                      <a:pt x="28" y="459"/>
                      <a:pt x="33" y="459"/>
                      <a:pt x="37" y="459"/>
                    </a:cubicBezTo>
                    <a:cubicBezTo>
                      <a:pt x="37" y="461"/>
                      <a:pt x="37" y="461"/>
                      <a:pt x="37" y="461"/>
                    </a:cubicBezTo>
                    <a:cubicBezTo>
                      <a:pt x="28" y="462"/>
                      <a:pt x="28" y="462"/>
                      <a:pt x="28" y="469"/>
                    </a:cubicBezTo>
                    <a:moveTo>
                      <a:pt x="354" y="158"/>
                    </a:moveTo>
                    <a:cubicBezTo>
                      <a:pt x="354" y="222"/>
                      <a:pt x="354" y="222"/>
                      <a:pt x="354" y="222"/>
                    </a:cubicBezTo>
                    <a:cubicBezTo>
                      <a:pt x="354" y="235"/>
                      <a:pt x="360" y="236"/>
                      <a:pt x="365" y="238"/>
                    </a:cubicBezTo>
                    <a:cubicBezTo>
                      <a:pt x="370" y="238"/>
                      <a:pt x="370" y="238"/>
                      <a:pt x="370" y="238"/>
                    </a:cubicBezTo>
                    <a:cubicBezTo>
                      <a:pt x="370" y="242"/>
                      <a:pt x="370" y="242"/>
                      <a:pt x="370" y="242"/>
                    </a:cubicBezTo>
                    <a:cubicBezTo>
                      <a:pt x="321" y="242"/>
                      <a:pt x="321" y="242"/>
                      <a:pt x="321" y="242"/>
                    </a:cubicBezTo>
                    <a:cubicBezTo>
                      <a:pt x="321" y="238"/>
                      <a:pt x="321" y="238"/>
                      <a:pt x="321" y="238"/>
                    </a:cubicBezTo>
                    <a:cubicBezTo>
                      <a:pt x="328" y="238"/>
                      <a:pt x="328" y="238"/>
                      <a:pt x="328" y="238"/>
                    </a:cubicBezTo>
                    <a:cubicBezTo>
                      <a:pt x="332" y="236"/>
                      <a:pt x="336" y="238"/>
                      <a:pt x="336" y="222"/>
                    </a:cubicBezTo>
                    <a:cubicBezTo>
                      <a:pt x="336" y="96"/>
                      <a:pt x="336" y="96"/>
                      <a:pt x="336" y="96"/>
                    </a:cubicBezTo>
                    <a:cubicBezTo>
                      <a:pt x="336" y="83"/>
                      <a:pt x="329" y="83"/>
                      <a:pt x="326" y="83"/>
                    </a:cubicBezTo>
                    <a:cubicBezTo>
                      <a:pt x="319" y="83"/>
                      <a:pt x="319" y="83"/>
                      <a:pt x="319" y="83"/>
                    </a:cubicBezTo>
                    <a:cubicBezTo>
                      <a:pt x="319" y="79"/>
                      <a:pt x="319" y="79"/>
                      <a:pt x="319" y="79"/>
                    </a:cubicBezTo>
                    <a:cubicBezTo>
                      <a:pt x="370" y="79"/>
                      <a:pt x="370" y="79"/>
                      <a:pt x="370" y="79"/>
                    </a:cubicBezTo>
                    <a:cubicBezTo>
                      <a:pt x="370" y="83"/>
                      <a:pt x="370" y="83"/>
                      <a:pt x="370" y="83"/>
                    </a:cubicBezTo>
                    <a:cubicBezTo>
                      <a:pt x="363" y="83"/>
                      <a:pt x="363" y="83"/>
                      <a:pt x="363" y="83"/>
                    </a:cubicBezTo>
                    <a:cubicBezTo>
                      <a:pt x="360" y="83"/>
                      <a:pt x="355" y="83"/>
                      <a:pt x="355" y="96"/>
                    </a:cubicBezTo>
                    <a:cubicBezTo>
                      <a:pt x="355" y="148"/>
                      <a:pt x="355" y="148"/>
                      <a:pt x="355" y="148"/>
                    </a:cubicBezTo>
                    <a:moveTo>
                      <a:pt x="165" y="238"/>
                    </a:moveTo>
                    <a:cubicBezTo>
                      <a:pt x="172" y="238"/>
                      <a:pt x="172" y="238"/>
                      <a:pt x="172" y="238"/>
                    </a:cubicBezTo>
                    <a:cubicBezTo>
                      <a:pt x="175" y="238"/>
                      <a:pt x="180" y="238"/>
                      <a:pt x="180" y="222"/>
                    </a:cubicBezTo>
                    <a:cubicBezTo>
                      <a:pt x="180" y="96"/>
                      <a:pt x="180" y="96"/>
                      <a:pt x="180" y="96"/>
                    </a:cubicBezTo>
                    <a:cubicBezTo>
                      <a:pt x="180" y="83"/>
                      <a:pt x="173" y="83"/>
                      <a:pt x="170" y="83"/>
                    </a:cubicBezTo>
                    <a:cubicBezTo>
                      <a:pt x="163" y="83"/>
                      <a:pt x="163" y="83"/>
                      <a:pt x="163" y="83"/>
                    </a:cubicBezTo>
                    <a:cubicBezTo>
                      <a:pt x="163" y="79"/>
                      <a:pt x="163" y="79"/>
                      <a:pt x="163" y="79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14" y="83"/>
                      <a:pt x="214" y="83"/>
                      <a:pt x="214" y="83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4" y="83"/>
                      <a:pt x="199" y="83"/>
                      <a:pt x="199" y="96"/>
                    </a:cubicBezTo>
                    <a:cubicBezTo>
                      <a:pt x="199" y="148"/>
                      <a:pt x="199" y="148"/>
                      <a:pt x="199" y="148"/>
                    </a:cubicBezTo>
                    <a:cubicBezTo>
                      <a:pt x="277" y="148"/>
                      <a:pt x="277" y="148"/>
                      <a:pt x="277" y="148"/>
                    </a:cubicBezTo>
                    <a:cubicBezTo>
                      <a:pt x="277" y="96"/>
                      <a:pt x="277" y="96"/>
                      <a:pt x="277" y="96"/>
                    </a:cubicBezTo>
                    <a:cubicBezTo>
                      <a:pt x="277" y="83"/>
                      <a:pt x="270" y="83"/>
                      <a:pt x="267" y="83"/>
                    </a:cubicBezTo>
                    <a:cubicBezTo>
                      <a:pt x="260" y="83"/>
                      <a:pt x="260" y="83"/>
                      <a:pt x="260" y="83"/>
                    </a:cubicBezTo>
                    <a:cubicBezTo>
                      <a:pt x="260" y="79"/>
                      <a:pt x="260" y="79"/>
                      <a:pt x="260" y="79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2" y="83"/>
                      <a:pt x="312" y="83"/>
                      <a:pt x="312" y="83"/>
                    </a:cubicBezTo>
                    <a:cubicBezTo>
                      <a:pt x="305" y="83"/>
                      <a:pt x="305" y="83"/>
                      <a:pt x="305" y="83"/>
                    </a:cubicBezTo>
                    <a:cubicBezTo>
                      <a:pt x="302" y="83"/>
                      <a:pt x="295" y="84"/>
                      <a:pt x="295" y="96"/>
                    </a:cubicBezTo>
                    <a:cubicBezTo>
                      <a:pt x="295" y="222"/>
                      <a:pt x="295" y="222"/>
                      <a:pt x="295" y="222"/>
                    </a:cubicBezTo>
                    <a:cubicBezTo>
                      <a:pt x="295" y="233"/>
                      <a:pt x="301" y="236"/>
                      <a:pt x="305" y="238"/>
                    </a:cubicBezTo>
                    <a:cubicBezTo>
                      <a:pt x="312" y="238"/>
                      <a:pt x="312" y="238"/>
                      <a:pt x="312" y="238"/>
                    </a:cubicBezTo>
                    <a:cubicBezTo>
                      <a:pt x="312" y="242"/>
                      <a:pt x="312" y="242"/>
                      <a:pt x="312" y="242"/>
                    </a:cubicBezTo>
                    <a:cubicBezTo>
                      <a:pt x="261" y="242"/>
                      <a:pt x="261" y="242"/>
                      <a:pt x="261" y="242"/>
                    </a:cubicBezTo>
                    <a:cubicBezTo>
                      <a:pt x="261" y="238"/>
                      <a:pt x="261" y="238"/>
                      <a:pt x="261" y="238"/>
                    </a:cubicBezTo>
                    <a:cubicBezTo>
                      <a:pt x="261" y="238"/>
                      <a:pt x="264" y="238"/>
                      <a:pt x="267" y="238"/>
                    </a:cubicBezTo>
                    <a:cubicBezTo>
                      <a:pt x="271" y="237"/>
                      <a:pt x="277" y="230"/>
                      <a:pt x="277" y="222"/>
                    </a:cubicBezTo>
                    <a:cubicBezTo>
                      <a:pt x="277" y="158"/>
                      <a:pt x="277" y="158"/>
                      <a:pt x="277" y="158"/>
                    </a:cubicBezTo>
                    <a:cubicBezTo>
                      <a:pt x="199" y="158"/>
                      <a:pt x="199" y="158"/>
                      <a:pt x="199" y="158"/>
                    </a:cubicBezTo>
                    <a:cubicBezTo>
                      <a:pt x="199" y="222"/>
                      <a:pt x="199" y="222"/>
                      <a:pt x="199" y="222"/>
                    </a:cubicBezTo>
                    <a:cubicBezTo>
                      <a:pt x="199" y="235"/>
                      <a:pt x="206" y="238"/>
                      <a:pt x="209" y="238"/>
                    </a:cubicBezTo>
                    <a:cubicBezTo>
                      <a:pt x="216" y="238"/>
                      <a:pt x="216" y="238"/>
                      <a:pt x="216" y="238"/>
                    </a:cubicBezTo>
                    <a:cubicBezTo>
                      <a:pt x="216" y="242"/>
                      <a:pt x="216" y="242"/>
                      <a:pt x="216" y="242"/>
                    </a:cubicBezTo>
                    <a:cubicBezTo>
                      <a:pt x="165" y="242"/>
                      <a:pt x="165" y="242"/>
                      <a:pt x="165" y="242"/>
                    </a:cubicBezTo>
                    <a:moveTo>
                      <a:pt x="522" y="397"/>
                    </a:moveTo>
                    <a:cubicBezTo>
                      <a:pt x="519" y="404"/>
                      <a:pt x="518" y="419"/>
                      <a:pt x="509" y="419"/>
                    </a:cubicBezTo>
                    <a:cubicBezTo>
                      <a:pt x="460" y="419"/>
                      <a:pt x="460" y="419"/>
                      <a:pt x="460" y="419"/>
                    </a:cubicBezTo>
                    <a:cubicBezTo>
                      <a:pt x="455" y="419"/>
                      <a:pt x="456" y="416"/>
                      <a:pt x="456" y="408"/>
                    </a:cubicBezTo>
                    <a:cubicBezTo>
                      <a:pt x="456" y="347"/>
                      <a:pt x="456" y="347"/>
                      <a:pt x="456" y="347"/>
                    </a:cubicBezTo>
                    <a:cubicBezTo>
                      <a:pt x="503" y="346"/>
                      <a:pt x="503" y="346"/>
                      <a:pt x="503" y="346"/>
                    </a:cubicBezTo>
                    <a:cubicBezTo>
                      <a:pt x="513" y="346"/>
                      <a:pt x="512" y="357"/>
                      <a:pt x="512" y="361"/>
                    </a:cubicBezTo>
                    <a:cubicBezTo>
                      <a:pt x="512" y="363"/>
                      <a:pt x="517" y="363"/>
                      <a:pt x="517" y="361"/>
                    </a:cubicBezTo>
                    <a:cubicBezTo>
                      <a:pt x="517" y="322"/>
                      <a:pt x="517" y="322"/>
                      <a:pt x="517" y="322"/>
                    </a:cubicBezTo>
                    <a:cubicBezTo>
                      <a:pt x="517" y="319"/>
                      <a:pt x="513" y="318"/>
                      <a:pt x="513" y="321"/>
                    </a:cubicBezTo>
                    <a:cubicBezTo>
                      <a:pt x="512" y="326"/>
                      <a:pt x="512" y="336"/>
                      <a:pt x="504" y="337"/>
                    </a:cubicBezTo>
                    <a:cubicBezTo>
                      <a:pt x="456" y="337"/>
                      <a:pt x="456" y="337"/>
                      <a:pt x="456" y="337"/>
                    </a:cubicBezTo>
                    <a:cubicBezTo>
                      <a:pt x="456" y="273"/>
                      <a:pt x="456" y="273"/>
                      <a:pt x="456" y="273"/>
                    </a:cubicBezTo>
                    <a:cubicBezTo>
                      <a:pt x="501" y="273"/>
                      <a:pt x="501" y="273"/>
                      <a:pt x="501" y="273"/>
                    </a:cubicBezTo>
                    <a:cubicBezTo>
                      <a:pt x="504" y="273"/>
                      <a:pt x="516" y="273"/>
                      <a:pt x="516" y="294"/>
                    </a:cubicBezTo>
                    <a:cubicBezTo>
                      <a:pt x="522" y="294"/>
                      <a:pt x="522" y="294"/>
                      <a:pt x="522" y="294"/>
                    </a:cubicBezTo>
                    <a:cubicBezTo>
                      <a:pt x="521" y="288"/>
                      <a:pt x="522" y="269"/>
                      <a:pt x="522" y="269"/>
                    </a:cubicBezTo>
                    <a:cubicBezTo>
                      <a:pt x="522" y="267"/>
                      <a:pt x="519" y="264"/>
                      <a:pt x="515" y="264"/>
                    </a:cubicBezTo>
                    <a:cubicBezTo>
                      <a:pt x="506" y="265"/>
                      <a:pt x="469" y="265"/>
                      <a:pt x="417" y="264"/>
                    </a:cubicBezTo>
                    <a:cubicBezTo>
                      <a:pt x="413" y="264"/>
                      <a:pt x="413" y="264"/>
                      <a:pt x="413" y="264"/>
                    </a:cubicBezTo>
                    <a:cubicBezTo>
                      <a:pt x="302" y="264"/>
                      <a:pt x="302" y="264"/>
                      <a:pt x="302" y="264"/>
                    </a:cubicBezTo>
                    <a:cubicBezTo>
                      <a:pt x="300" y="264"/>
                      <a:pt x="299" y="265"/>
                      <a:pt x="299" y="267"/>
                    </a:cubicBezTo>
                    <a:cubicBezTo>
                      <a:pt x="299" y="289"/>
                      <a:pt x="299" y="289"/>
                      <a:pt x="299" y="289"/>
                    </a:cubicBezTo>
                    <a:cubicBezTo>
                      <a:pt x="304" y="289"/>
                      <a:pt x="304" y="289"/>
                      <a:pt x="304" y="289"/>
                    </a:cubicBezTo>
                    <a:cubicBezTo>
                      <a:pt x="304" y="284"/>
                      <a:pt x="304" y="284"/>
                      <a:pt x="304" y="284"/>
                    </a:cubicBezTo>
                    <a:cubicBezTo>
                      <a:pt x="304" y="281"/>
                      <a:pt x="307" y="273"/>
                      <a:pt x="314" y="273"/>
                    </a:cubicBezTo>
                    <a:cubicBezTo>
                      <a:pt x="358" y="273"/>
                      <a:pt x="358" y="273"/>
                      <a:pt x="358" y="273"/>
                    </a:cubicBezTo>
                    <a:cubicBezTo>
                      <a:pt x="358" y="343"/>
                      <a:pt x="358" y="343"/>
                      <a:pt x="358" y="343"/>
                    </a:cubicBezTo>
                    <a:cubicBezTo>
                      <a:pt x="358" y="413"/>
                      <a:pt x="358" y="413"/>
                      <a:pt x="358" y="413"/>
                    </a:cubicBezTo>
                    <a:cubicBezTo>
                      <a:pt x="357" y="416"/>
                      <a:pt x="354" y="424"/>
                      <a:pt x="347" y="424"/>
                    </a:cubicBezTo>
                    <a:cubicBezTo>
                      <a:pt x="340" y="424"/>
                      <a:pt x="339" y="424"/>
                      <a:pt x="336" y="423"/>
                    </a:cubicBezTo>
                    <a:cubicBezTo>
                      <a:pt x="332" y="421"/>
                      <a:pt x="324" y="413"/>
                      <a:pt x="322" y="406"/>
                    </a:cubicBezTo>
                    <a:cubicBezTo>
                      <a:pt x="295" y="343"/>
                      <a:pt x="295" y="343"/>
                      <a:pt x="295" y="343"/>
                    </a:cubicBezTo>
                    <a:cubicBezTo>
                      <a:pt x="260" y="258"/>
                      <a:pt x="260" y="258"/>
                      <a:pt x="260" y="258"/>
                    </a:cubicBezTo>
                    <a:cubicBezTo>
                      <a:pt x="260" y="257"/>
                      <a:pt x="258" y="256"/>
                      <a:pt x="257" y="258"/>
                    </a:cubicBezTo>
                    <a:cubicBezTo>
                      <a:pt x="214" y="343"/>
                      <a:pt x="214" y="343"/>
                      <a:pt x="214" y="343"/>
                    </a:cubicBezTo>
                    <a:cubicBezTo>
                      <a:pt x="179" y="413"/>
                      <a:pt x="179" y="413"/>
                      <a:pt x="179" y="413"/>
                    </a:cubicBezTo>
                    <a:cubicBezTo>
                      <a:pt x="177" y="416"/>
                      <a:pt x="172" y="422"/>
                      <a:pt x="167" y="422"/>
                    </a:cubicBezTo>
                    <a:cubicBezTo>
                      <a:pt x="163" y="422"/>
                      <a:pt x="159" y="418"/>
                      <a:pt x="159" y="411"/>
                    </a:cubicBezTo>
                    <a:cubicBezTo>
                      <a:pt x="158" y="403"/>
                      <a:pt x="158" y="398"/>
                      <a:pt x="158" y="398"/>
                    </a:cubicBezTo>
                    <a:cubicBezTo>
                      <a:pt x="158" y="343"/>
                      <a:pt x="158" y="343"/>
                      <a:pt x="158" y="343"/>
                    </a:cubicBezTo>
                    <a:cubicBezTo>
                      <a:pt x="158" y="277"/>
                      <a:pt x="158" y="277"/>
                      <a:pt x="158" y="277"/>
                    </a:cubicBezTo>
                    <a:cubicBezTo>
                      <a:pt x="158" y="275"/>
                      <a:pt x="158" y="273"/>
                      <a:pt x="161" y="273"/>
                    </a:cubicBezTo>
                    <a:cubicBezTo>
                      <a:pt x="203" y="273"/>
                      <a:pt x="203" y="273"/>
                      <a:pt x="203" y="273"/>
                    </a:cubicBezTo>
                    <a:cubicBezTo>
                      <a:pt x="207" y="274"/>
                      <a:pt x="215" y="276"/>
                      <a:pt x="215" y="290"/>
                    </a:cubicBezTo>
                    <a:cubicBezTo>
                      <a:pt x="219" y="290"/>
                      <a:pt x="219" y="290"/>
                      <a:pt x="219" y="290"/>
                    </a:cubicBezTo>
                    <a:cubicBezTo>
                      <a:pt x="219" y="267"/>
                      <a:pt x="219" y="267"/>
                      <a:pt x="219" y="267"/>
                    </a:cubicBezTo>
                    <a:cubicBezTo>
                      <a:pt x="219" y="265"/>
                      <a:pt x="218" y="265"/>
                      <a:pt x="216" y="265"/>
                    </a:cubicBezTo>
                    <a:cubicBezTo>
                      <a:pt x="74" y="265"/>
                      <a:pt x="74" y="265"/>
                      <a:pt x="74" y="265"/>
                    </a:cubicBezTo>
                    <a:cubicBezTo>
                      <a:pt x="67" y="265"/>
                      <a:pt x="53" y="264"/>
                      <a:pt x="40" y="271"/>
                    </a:cubicBezTo>
                    <a:cubicBezTo>
                      <a:pt x="4" y="293"/>
                      <a:pt x="13" y="328"/>
                      <a:pt x="24" y="340"/>
                    </a:cubicBezTo>
                    <a:cubicBezTo>
                      <a:pt x="25" y="341"/>
                      <a:pt x="26" y="342"/>
                      <a:pt x="27" y="343"/>
                    </a:cubicBezTo>
                    <a:cubicBezTo>
                      <a:pt x="36" y="349"/>
                      <a:pt x="51" y="353"/>
                      <a:pt x="59" y="355"/>
                    </a:cubicBezTo>
                    <a:cubicBezTo>
                      <a:pt x="68" y="357"/>
                      <a:pt x="83" y="359"/>
                      <a:pt x="93" y="369"/>
                    </a:cubicBezTo>
                    <a:cubicBezTo>
                      <a:pt x="105" y="381"/>
                      <a:pt x="100" y="404"/>
                      <a:pt x="89" y="415"/>
                    </a:cubicBezTo>
                    <a:cubicBezTo>
                      <a:pt x="72" y="431"/>
                      <a:pt x="44" y="433"/>
                      <a:pt x="28" y="415"/>
                    </a:cubicBezTo>
                    <a:cubicBezTo>
                      <a:pt x="24" y="410"/>
                      <a:pt x="24" y="409"/>
                      <a:pt x="23" y="407"/>
                    </a:cubicBezTo>
                    <a:cubicBezTo>
                      <a:pt x="23" y="406"/>
                      <a:pt x="21" y="398"/>
                      <a:pt x="21" y="392"/>
                    </a:cubicBezTo>
                    <a:cubicBezTo>
                      <a:pt x="16" y="392"/>
                      <a:pt x="16" y="392"/>
                      <a:pt x="16" y="392"/>
                    </a:cubicBezTo>
                    <a:cubicBezTo>
                      <a:pt x="16" y="427"/>
                      <a:pt x="16" y="427"/>
                      <a:pt x="16" y="427"/>
                    </a:cubicBezTo>
                    <a:cubicBezTo>
                      <a:pt x="41" y="438"/>
                      <a:pt x="73" y="440"/>
                      <a:pt x="93" y="424"/>
                    </a:cubicBezTo>
                    <a:cubicBezTo>
                      <a:pt x="109" y="410"/>
                      <a:pt x="117" y="400"/>
                      <a:pt x="117" y="377"/>
                    </a:cubicBezTo>
                    <a:cubicBezTo>
                      <a:pt x="117" y="377"/>
                      <a:pt x="116" y="351"/>
                      <a:pt x="86" y="343"/>
                    </a:cubicBezTo>
                    <a:cubicBezTo>
                      <a:pt x="60" y="336"/>
                      <a:pt x="42" y="333"/>
                      <a:pt x="35" y="323"/>
                    </a:cubicBezTo>
                    <a:cubicBezTo>
                      <a:pt x="31" y="317"/>
                      <a:pt x="24" y="291"/>
                      <a:pt x="43" y="279"/>
                    </a:cubicBezTo>
                    <a:cubicBezTo>
                      <a:pt x="50" y="276"/>
                      <a:pt x="55" y="273"/>
                      <a:pt x="69" y="273"/>
                    </a:cubicBezTo>
                    <a:cubicBezTo>
                      <a:pt x="137" y="273"/>
                      <a:pt x="137" y="273"/>
                      <a:pt x="137" y="273"/>
                    </a:cubicBezTo>
                    <a:cubicBezTo>
                      <a:pt x="139" y="273"/>
                      <a:pt x="139" y="275"/>
                      <a:pt x="139" y="277"/>
                    </a:cubicBezTo>
                    <a:cubicBezTo>
                      <a:pt x="139" y="343"/>
                      <a:pt x="139" y="343"/>
                      <a:pt x="139" y="343"/>
                    </a:cubicBezTo>
                    <a:cubicBezTo>
                      <a:pt x="139" y="398"/>
                      <a:pt x="139" y="398"/>
                      <a:pt x="139" y="398"/>
                    </a:cubicBezTo>
                    <a:cubicBezTo>
                      <a:pt x="139" y="401"/>
                      <a:pt x="138" y="409"/>
                      <a:pt x="138" y="411"/>
                    </a:cubicBezTo>
                    <a:cubicBezTo>
                      <a:pt x="138" y="414"/>
                      <a:pt x="139" y="421"/>
                      <a:pt x="133" y="422"/>
                    </a:cubicBezTo>
                    <a:cubicBezTo>
                      <a:pt x="127" y="423"/>
                      <a:pt x="121" y="423"/>
                      <a:pt x="121" y="423"/>
                    </a:cubicBezTo>
                    <a:cubicBezTo>
                      <a:pt x="121" y="427"/>
                      <a:pt x="121" y="427"/>
                      <a:pt x="121" y="427"/>
                    </a:cubicBezTo>
                    <a:cubicBezTo>
                      <a:pt x="206" y="427"/>
                      <a:pt x="206" y="427"/>
                      <a:pt x="206" y="427"/>
                    </a:cubicBezTo>
                    <a:cubicBezTo>
                      <a:pt x="206" y="423"/>
                      <a:pt x="206" y="423"/>
                      <a:pt x="206" y="423"/>
                    </a:cubicBezTo>
                    <a:cubicBezTo>
                      <a:pt x="202" y="423"/>
                      <a:pt x="189" y="419"/>
                      <a:pt x="196" y="404"/>
                    </a:cubicBezTo>
                    <a:cubicBezTo>
                      <a:pt x="196" y="404"/>
                      <a:pt x="217" y="361"/>
                      <a:pt x="218" y="358"/>
                    </a:cubicBezTo>
                    <a:cubicBezTo>
                      <a:pt x="220" y="356"/>
                      <a:pt x="220" y="355"/>
                      <a:pt x="223" y="355"/>
                    </a:cubicBezTo>
                    <a:cubicBezTo>
                      <a:pt x="234" y="355"/>
                      <a:pt x="234" y="355"/>
                      <a:pt x="234" y="355"/>
                    </a:cubicBezTo>
                    <a:cubicBezTo>
                      <a:pt x="278" y="355"/>
                      <a:pt x="278" y="355"/>
                      <a:pt x="278" y="355"/>
                    </a:cubicBezTo>
                    <a:cubicBezTo>
                      <a:pt x="280" y="355"/>
                      <a:pt x="281" y="356"/>
                      <a:pt x="282" y="358"/>
                    </a:cubicBezTo>
                    <a:cubicBezTo>
                      <a:pt x="303" y="410"/>
                      <a:pt x="303" y="410"/>
                      <a:pt x="303" y="410"/>
                    </a:cubicBezTo>
                    <a:cubicBezTo>
                      <a:pt x="305" y="414"/>
                      <a:pt x="303" y="423"/>
                      <a:pt x="298" y="423"/>
                    </a:cubicBezTo>
                    <a:cubicBezTo>
                      <a:pt x="290" y="423"/>
                      <a:pt x="290" y="423"/>
                      <a:pt x="290" y="423"/>
                    </a:cubicBezTo>
                    <a:cubicBezTo>
                      <a:pt x="290" y="427"/>
                      <a:pt x="290" y="427"/>
                      <a:pt x="290" y="427"/>
                    </a:cubicBezTo>
                    <a:cubicBezTo>
                      <a:pt x="396" y="427"/>
                      <a:pt x="396" y="427"/>
                      <a:pt x="396" y="427"/>
                    </a:cubicBezTo>
                    <a:cubicBezTo>
                      <a:pt x="396" y="423"/>
                      <a:pt x="396" y="423"/>
                      <a:pt x="396" y="423"/>
                    </a:cubicBezTo>
                    <a:cubicBezTo>
                      <a:pt x="391" y="423"/>
                      <a:pt x="391" y="423"/>
                      <a:pt x="391" y="423"/>
                    </a:cubicBezTo>
                    <a:cubicBezTo>
                      <a:pt x="388" y="423"/>
                      <a:pt x="376" y="421"/>
                      <a:pt x="376" y="408"/>
                    </a:cubicBezTo>
                    <a:cubicBezTo>
                      <a:pt x="376" y="343"/>
                      <a:pt x="376" y="343"/>
                      <a:pt x="376" y="343"/>
                    </a:cubicBezTo>
                    <a:cubicBezTo>
                      <a:pt x="376" y="273"/>
                      <a:pt x="376" y="273"/>
                      <a:pt x="376" y="273"/>
                    </a:cubicBezTo>
                    <a:cubicBezTo>
                      <a:pt x="420" y="273"/>
                      <a:pt x="420" y="273"/>
                      <a:pt x="420" y="273"/>
                    </a:cubicBezTo>
                    <a:cubicBezTo>
                      <a:pt x="439" y="273"/>
                      <a:pt x="438" y="280"/>
                      <a:pt x="439" y="290"/>
                    </a:cubicBezTo>
                    <a:cubicBezTo>
                      <a:pt x="439" y="406"/>
                      <a:pt x="439" y="406"/>
                      <a:pt x="439" y="406"/>
                    </a:cubicBezTo>
                    <a:cubicBezTo>
                      <a:pt x="439" y="415"/>
                      <a:pt x="436" y="418"/>
                      <a:pt x="433" y="421"/>
                    </a:cubicBezTo>
                    <a:cubicBezTo>
                      <a:pt x="430" y="423"/>
                      <a:pt x="425" y="424"/>
                      <a:pt x="420" y="424"/>
                    </a:cubicBezTo>
                    <a:cubicBezTo>
                      <a:pt x="420" y="428"/>
                      <a:pt x="420" y="428"/>
                      <a:pt x="420" y="428"/>
                    </a:cubicBezTo>
                    <a:cubicBezTo>
                      <a:pt x="449" y="427"/>
                      <a:pt x="449" y="427"/>
                      <a:pt x="449" y="427"/>
                    </a:cubicBezTo>
                    <a:cubicBezTo>
                      <a:pt x="519" y="427"/>
                      <a:pt x="519" y="427"/>
                      <a:pt x="519" y="427"/>
                    </a:cubicBezTo>
                    <a:cubicBezTo>
                      <a:pt x="523" y="427"/>
                      <a:pt x="524" y="424"/>
                      <a:pt x="524" y="422"/>
                    </a:cubicBezTo>
                    <a:cubicBezTo>
                      <a:pt x="525" y="419"/>
                      <a:pt x="527" y="401"/>
                      <a:pt x="528" y="397"/>
                    </a:cubicBezTo>
                    <a:cubicBezTo>
                      <a:pt x="528" y="395"/>
                      <a:pt x="523" y="394"/>
                      <a:pt x="522" y="397"/>
                    </a:cubicBezTo>
                    <a:close/>
                    <a:moveTo>
                      <a:pt x="274" y="345"/>
                    </a:moveTo>
                    <a:cubicBezTo>
                      <a:pt x="236" y="345"/>
                      <a:pt x="236" y="345"/>
                      <a:pt x="236" y="345"/>
                    </a:cubicBezTo>
                    <a:cubicBezTo>
                      <a:pt x="227" y="345"/>
                      <a:pt x="227" y="345"/>
                      <a:pt x="227" y="345"/>
                    </a:cubicBezTo>
                    <a:cubicBezTo>
                      <a:pt x="226" y="345"/>
                      <a:pt x="225" y="345"/>
                      <a:pt x="226" y="343"/>
                    </a:cubicBezTo>
                    <a:cubicBezTo>
                      <a:pt x="252" y="289"/>
                      <a:pt x="252" y="289"/>
                      <a:pt x="252" y="289"/>
                    </a:cubicBezTo>
                    <a:cubicBezTo>
                      <a:pt x="275" y="341"/>
                      <a:pt x="275" y="341"/>
                      <a:pt x="275" y="341"/>
                    </a:cubicBezTo>
                    <a:cubicBezTo>
                      <a:pt x="276" y="345"/>
                      <a:pt x="275" y="345"/>
                      <a:pt x="274" y="345"/>
                    </a:cubicBezTo>
                    <a:close/>
                    <a:moveTo>
                      <a:pt x="451" y="77"/>
                    </a:moveTo>
                    <a:cubicBezTo>
                      <a:pt x="405" y="77"/>
                      <a:pt x="367" y="115"/>
                      <a:pt x="367" y="161"/>
                    </a:cubicBezTo>
                    <a:cubicBezTo>
                      <a:pt x="367" y="207"/>
                      <a:pt x="405" y="245"/>
                      <a:pt x="451" y="245"/>
                    </a:cubicBezTo>
                    <a:cubicBezTo>
                      <a:pt x="453" y="244"/>
                      <a:pt x="453" y="244"/>
                      <a:pt x="453" y="244"/>
                    </a:cubicBezTo>
                    <a:cubicBezTo>
                      <a:pt x="499" y="243"/>
                      <a:pt x="535" y="207"/>
                      <a:pt x="535" y="161"/>
                    </a:cubicBezTo>
                    <a:cubicBezTo>
                      <a:pt x="535" y="115"/>
                      <a:pt x="498" y="77"/>
                      <a:pt x="451" y="77"/>
                    </a:cubicBezTo>
                    <a:close/>
                    <a:moveTo>
                      <a:pt x="471" y="232"/>
                    </a:moveTo>
                    <a:cubicBezTo>
                      <a:pt x="466" y="233"/>
                      <a:pt x="461" y="233"/>
                      <a:pt x="457" y="233"/>
                    </a:cubicBezTo>
                    <a:cubicBezTo>
                      <a:pt x="414" y="230"/>
                      <a:pt x="395" y="190"/>
                      <a:pt x="391" y="171"/>
                    </a:cubicBezTo>
                    <a:cubicBezTo>
                      <a:pt x="383" y="138"/>
                      <a:pt x="401" y="97"/>
                      <a:pt x="431" y="89"/>
                    </a:cubicBezTo>
                    <a:cubicBezTo>
                      <a:pt x="465" y="80"/>
                      <a:pt x="501" y="105"/>
                      <a:pt x="512" y="145"/>
                    </a:cubicBezTo>
                    <a:cubicBezTo>
                      <a:pt x="524" y="190"/>
                      <a:pt x="501" y="228"/>
                      <a:pt x="471" y="2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20"/>
              <p:cNvSpPr>
                <a:spLocks/>
              </p:cNvSpPr>
              <p:nvPr/>
            </p:nvSpPr>
            <p:spPr bwMode="gray">
              <a:xfrm>
                <a:off x="1452563" y="1881188"/>
                <a:ext cx="147637" cy="200025"/>
              </a:xfrm>
              <a:custGeom>
                <a:avLst/>
                <a:gdLst/>
                <a:ahLst/>
                <a:cxnLst>
                  <a:cxn ang="0">
                    <a:pos x="4" y="57"/>
                  </a:cxn>
                  <a:cxn ang="0">
                    <a:pos x="54" y="3"/>
                  </a:cxn>
                  <a:cxn ang="0">
                    <a:pos x="88" y="69"/>
                  </a:cxn>
                  <a:cxn ang="0">
                    <a:pos x="38" y="122"/>
                  </a:cxn>
                  <a:cxn ang="0">
                    <a:pos x="4" y="57"/>
                  </a:cxn>
                </a:cxnLst>
                <a:rect l="0" t="0" r="r" b="b"/>
                <a:pathLst>
                  <a:path w="92" h="125">
                    <a:moveTo>
                      <a:pt x="4" y="57"/>
                    </a:moveTo>
                    <a:cubicBezTo>
                      <a:pt x="9" y="24"/>
                      <a:pt x="31" y="0"/>
                      <a:pt x="54" y="3"/>
                    </a:cubicBezTo>
                    <a:cubicBezTo>
                      <a:pt x="77" y="7"/>
                      <a:pt x="92" y="36"/>
                      <a:pt x="88" y="69"/>
                    </a:cubicBezTo>
                    <a:cubicBezTo>
                      <a:pt x="83" y="102"/>
                      <a:pt x="61" y="125"/>
                      <a:pt x="38" y="122"/>
                    </a:cubicBezTo>
                    <a:cubicBezTo>
                      <a:pt x="15" y="119"/>
                      <a:pt x="0" y="90"/>
                      <a:pt x="4" y="57"/>
                    </a:cubicBezTo>
                  </a:path>
                </a:pathLst>
              </a:custGeom>
              <a:solidFill>
                <a:srgbClr val="D3124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21"/>
              <p:cNvSpPr>
                <a:spLocks noEditPoints="1"/>
              </p:cNvSpPr>
              <p:nvPr/>
            </p:nvSpPr>
            <p:spPr bwMode="gray">
              <a:xfrm>
                <a:off x="2824163" y="2162176"/>
                <a:ext cx="1782762" cy="909638"/>
              </a:xfrm>
              <a:custGeom>
                <a:avLst/>
                <a:gdLst/>
                <a:ahLst/>
                <a:cxnLst>
                  <a:cxn ang="0">
                    <a:pos x="0" y="444"/>
                  </a:cxn>
                  <a:cxn ang="0">
                    <a:pos x="175" y="372"/>
                  </a:cxn>
                  <a:cxn ang="0">
                    <a:pos x="112" y="538"/>
                  </a:cxn>
                  <a:cxn ang="0">
                    <a:pos x="324" y="461"/>
                  </a:cxn>
                  <a:cxn ang="0">
                    <a:pos x="324" y="461"/>
                  </a:cxn>
                  <a:cxn ang="0">
                    <a:pos x="291" y="541"/>
                  </a:cxn>
                  <a:cxn ang="0">
                    <a:pos x="288" y="567"/>
                  </a:cxn>
                  <a:cxn ang="0">
                    <a:pos x="355" y="477"/>
                  </a:cxn>
                  <a:cxn ang="0">
                    <a:pos x="526" y="443"/>
                  </a:cxn>
                  <a:cxn ang="0">
                    <a:pos x="415" y="398"/>
                  </a:cxn>
                  <a:cxn ang="0">
                    <a:pos x="422" y="564"/>
                  </a:cxn>
                  <a:cxn ang="0">
                    <a:pos x="495" y="450"/>
                  </a:cxn>
                  <a:cxn ang="0">
                    <a:pos x="646" y="538"/>
                  </a:cxn>
                  <a:cxn ang="0">
                    <a:pos x="609" y="424"/>
                  </a:cxn>
                  <a:cxn ang="0">
                    <a:pos x="609" y="398"/>
                  </a:cxn>
                  <a:cxn ang="0">
                    <a:pos x="579" y="398"/>
                  </a:cxn>
                  <a:cxn ang="0">
                    <a:pos x="579" y="424"/>
                  </a:cxn>
                  <a:cxn ang="0">
                    <a:pos x="650" y="564"/>
                  </a:cxn>
                  <a:cxn ang="0">
                    <a:pos x="706" y="461"/>
                  </a:cxn>
                  <a:cxn ang="0">
                    <a:pos x="705" y="484"/>
                  </a:cxn>
                  <a:cxn ang="0">
                    <a:pos x="817" y="545"/>
                  </a:cxn>
                  <a:cxn ang="0">
                    <a:pos x="747" y="394"/>
                  </a:cxn>
                  <a:cxn ang="0">
                    <a:pos x="946" y="424"/>
                  </a:cxn>
                  <a:cxn ang="0">
                    <a:pos x="878" y="398"/>
                  </a:cxn>
                  <a:cxn ang="0">
                    <a:pos x="884" y="564"/>
                  </a:cxn>
                  <a:cxn ang="0">
                    <a:pos x="272" y="251"/>
                  </a:cxn>
                  <a:cxn ang="0">
                    <a:pos x="138" y="208"/>
                  </a:cxn>
                  <a:cxn ang="0">
                    <a:pos x="4" y="251"/>
                  </a:cxn>
                  <a:cxn ang="0">
                    <a:pos x="125" y="253"/>
                  </a:cxn>
                  <a:cxn ang="0">
                    <a:pos x="240" y="251"/>
                  </a:cxn>
                  <a:cxn ang="0">
                    <a:pos x="338" y="148"/>
                  </a:cxn>
                  <a:cxn ang="0">
                    <a:pos x="337" y="172"/>
                  </a:cxn>
                  <a:cxn ang="0">
                    <a:pos x="449" y="233"/>
                  </a:cxn>
                  <a:cxn ang="0">
                    <a:pos x="379" y="82"/>
                  </a:cxn>
                  <a:cxn ang="0">
                    <a:pos x="593" y="119"/>
                  </a:cxn>
                  <a:cxn ang="0">
                    <a:pos x="546" y="227"/>
                  </a:cxn>
                  <a:cxn ang="0">
                    <a:pos x="595" y="227"/>
                  </a:cxn>
                  <a:cxn ang="0">
                    <a:pos x="551" y="83"/>
                  </a:cxn>
                  <a:cxn ang="0">
                    <a:pos x="624" y="0"/>
                  </a:cxn>
                  <a:cxn ang="0">
                    <a:pos x="671" y="251"/>
                  </a:cxn>
                  <a:cxn ang="0">
                    <a:pos x="702" y="251"/>
                  </a:cxn>
                  <a:cxn ang="0">
                    <a:pos x="687" y="13"/>
                  </a:cxn>
                  <a:cxn ang="0">
                    <a:pos x="875" y="237"/>
                  </a:cxn>
                  <a:cxn ang="0">
                    <a:pos x="772" y="168"/>
                  </a:cxn>
                  <a:cxn ang="0">
                    <a:pos x="873" y="97"/>
                  </a:cxn>
                  <a:cxn ang="0">
                    <a:pos x="818" y="255"/>
                  </a:cxn>
                  <a:cxn ang="0">
                    <a:pos x="930" y="207"/>
                  </a:cxn>
                  <a:cxn ang="0">
                    <a:pos x="1010" y="251"/>
                  </a:cxn>
                  <a:cxn ang="0">
                    <a:pos x="900" y="209"/>
                  </a:cxn>
                  <a:cxn ang="0">
                    <a:pos x="973" y="108"/>
                  </a:cxn>
                  <a:cxn ang="0">
                    <a:pos x="976" y="82"/>
                  </a:cxn>
                  <a:cxn ang="0">
                    <a:pos x="1010" y="251"/>
                  </a:cxn>
                  <a:cxn ang="0">
                    <a:pos x="1082" y="5"/>
                  </a:cxn>
                </a:cxnLst>
                <a:rect l="0" t="0" r="r" b="b"/>
                <a:pathLst>
                  <a:path w="1113" h="568">
                    <a:moveTo>
                      <a:pt x="184" y="545"/>
                    </a:moveTo>
                    <a:cubicBezTo>
                      <a:pt x="166" y="558"/>
                      <a:pt x="139" y="568"/>
                      <a:pt x="111" y="568"/>
                    </a:cubicBezTo>
                    <a:cubicBezTo>
                      <a:pt x="44" y="568"/>
                      <a:pt x="0" y="518"/>
                      <a:pt x="0" y="444"/>
                    </a:cubicBezTo>
                    <a:cubicBezTo>
                      <a:pt x="0" y="369"/>
                      <a:pt x="44" y="319"/>
                      <a:pt x="112" y="319"/>
                    </a:cubicBezTo>
                    <a:cubicBezTo>
                      <a:pt x="140" y="319"/>
                      <a:pt x="162" y="326"/>
                      <a:pt x="180" y="339"/>
                    </a:cubicBezTo>
                    <a:cubicBezTo>
                      <a:pt x="175" y="372"/>
                      <a:pt x="175" y="372"/>
                      <a:pt x="175" y="372"/>
                    </a:cubicBezTo>
                    <a:cubicBezTo>
                      <a:pt x="158" y="359"/>
                      <a:pt x="137" y="349"/>
                      <a:pt x="112" y="349"/>
                    </a:cubicBezTo>
                    <a:cubicBezTo>
                      <a:pt x="63" y="349"/>
                      <a:pt x="34" y="386"/>
                      <a:pt x="34" y="443"/>
                    </a:cubicBezTo>
                    <a:cubicBezTo>
                      <a:pt x="34" y="501"/>
                      <a:pt x="63" y="538"/>
                      <a:pt x="112" y="538"/>
                    </a:cubicBezTo>
                    <a:cubicBezTo>
                      <a:pt x="137" y="538"/>
                      <a:pt x="160" y="528"/>
                      <a:pt x="179" y="514"/>
                    </a:cubicBezTo>
                    <a:cubicBezTo>
                      <a:pt x="184" y="545"/>
                      <a:pt x="184" y="545"/>
                      <a:pt x="184" y="545"/>
                    </a:cubicBezTo>
                    <a:moveTo>
                      <a:pt x="324" y="461"/>
                    </a:moveTo>
                    <a:cubicBezTo>
                      <a:pt x="320" y="434"/>
                      <a:pt x="308" y="418"/>
                      <a:pt x="284" y="418"/>
                    </a:cubicBezTo>
                    <a:cubicBezTo>
                      <a:pt x="265" y="418"/>
                      <a:pt x="248" y="432"/>
                      <a:pt x="244" y="461"/>
                    </a:cubicBezTo>
                    <a:cubicBezTo>
                      <a:pt x="324" y="461"/>
                      <a:pt x="324" y="461"/>
                      <a:pt x="324" y="461"/>
                    </a:cubicBezTo>
                    <a:moveTo>
                      <a:pt x="355" y="484"/>
                    </a:moveTo>
                    <a:cubicBezTo>
                      <a:pt x="242" y="484"/>
                      <a:pt x="242" y="484"/>
                      <a:pt x="242" y="484"/>
                    </a:cubicBezTo>
                    <a:cubicBezTo>
                      <a:pt x="243" y="522"/>
                      <a:pt x="262" y="541"/>
                      <a:pt x="291" y="541"/>
                    </a:cubicBezTo>
                    <a:cubicBezTo>
                      <a:pt x="315" y="541"/>
                      <a:pt x="332" y="531"/>
                      <a:pt x="350" y="517"/>
                    </a:cubicBezTo>
                    <a:cubicBezTo>
                      <a:pt x="355" y="545"/>
                      <a:pt x="355" y="545"/>
                      <a:pt x="355" y="545"/>
                    </a:cubicBezTo>
                    <a:cubicBezTo>
                      <a:pt x="337" y="559"/>
                      <a:pt x="316" y="567"/>
                      <a:pt x="288" y="567"/>
                    </a:cubicBezTo>
                    <a:cubicBezTo>
                      <a:pt x="245" y="567"/>
                      <a:pt x="211" y="541"/>
                      <a:pt x="211" y="480"/>
                    </a:cubicBezTo>
                    <a:cubicBezTo>
                      <a:pt x="211" y="427"/>
                      <a:pt x="242" y="394"/>
                      <a:pt x="284" y="394"/>
                    </a:cubicBezTo>
                    <a:cubicBezTo>
                      <a:pt x="333" y="394"/>
                      <a:pt x="355" y="431"/>
                      <a:pt x="355" y="477"/>
                    </a:cubicBezTo>
                    <a:cubicBezTo>
                      <a:pt x="355" y="479"/>
                      <a:pt x="355" y="482"/>
                      <a:pt x="355" y="484"/>
                    </a:cubicBezTo>
                    <a:close/>
                    <a:moveTo>
                      <a:pt x="526" y="564"/>
                    </a:moveTo>
                    <a:cubicBezTo>
                      <a:pt x="526" y="443"/>
                      <a:pt x="526" y="443"/>
                      <a:pt x="526" y="443"/>
                    </a:cubicBezTo>
                    <a:cubicBezTo>
                      <a:pt x="526" y="413"/>
                      <a:pt x="509" y="394"/>
                      <a:pt x="478" y="394"/>
                    </a:cubicBezTo>
                    <a:cubicBezTo>
                      <a:pt x="454" y="394"/>
                      <a:pt x="435" y="407"/>
                      <a:pt x="419" y="422"/>
                    </a:cubicBezTo>
                    <a:cubicBezTo>
                      <a:pt x="415" y="398"/>
                      <a:pt x="415" y="398"/>
                      <a:pt x="415" y="398"/>
                    </a:cubicBezTo>
                    <a:cubicBezTo>
                      <a:pt x="391" y="398"/>
                      <a:pt x="391" y="398"/>
                      <a:pt x="391" y="398"/>
                    </a:cubicBezTo>
                    <a:cubicBezTo>
                      <a:pt x="391" y="564"/>
                      <a:pt x="391" y="564"/>
                      <a:pt x="391" y="564"/>
                    </a:cubicBezTo>
                    <a:cubicBezTo>
                      <a:pt x="422" y="564"/>
                      <a:pt x="422" y="564"/>
                      <a:pt x="422" y="564"/>
                    </a:cubicBezTo>
                    <a:cubicBezTo>
                      <a:pt x="422" y="449"/>
                      <a:pt x="422" y="449"/>
                      <a:pt x="422" y="449"/>
                    </a:cubicBezTo>
                    <a:cubicBezTo>
                      <a:pt x="437" y="433"/>
                      <a:pt x="453" y="422"/>
                      <a:pt x="470" y="422"/>
                    </a:cubicBezTo>
                    <a:cubicBezTo>
                      <a:pt x="488" y="422"/>
                      <a:pt x="495" y="433"/>
                      <a:pt x="495" y="450"/>
                    </a:cubicBezTo>
                    <a:cubicBezTo>
                      <a:pt x="495" y="564"/>
                      <a:pt x="495" y="564"/>
                      <a:pt x="495" y="564"/>
                    </a:cubicBezTo>
                    <a:moveTo>
                      <a:pt x="650" y="564"/>
                    </a:moveTo>
                    <a:cubicBezTo>
                      <a:pt x="646" y="538"/>
                      <a:pt x="646" y="538"/>
                      <a:pt x="646" y="538"/>
                    </a:cubicBezTo>
                    <a:cubicBezTo>
                      <a:pt x="642" y="538"/>
                      <a:pt x="637" y="539"/>
                      <a:pt x="632" y="539"/>
                    </a:cubicBezTo>
                    <a:cubicBezTo>
                      <a:pt x="614" y="539"/>
                      <a:pt x="609" y="530"/>
                      <a:pt x="609" y="517"/>
                    </a:cubicBezTo>
                    <a:cubicBezTo>
                      <a:pt x="609" y="424"/>
                      <a:pt x="609" y="424"/>
                      <a:pt x="609" y="424"/>
                    </a:cubicBezTo>
                    <a:cubicBezTo>
                      <a:pt x="649" y="424"/>
                      <a:pt x="649" y="424"/>
                      <a:pt x="649" y="424"/>
                    </a:cubicBezTo>
                    <a:cubicBezTo>
                      <a:pt x="645" y="398"/>
                      <a:pt x="645" y="398"/>
                      <a:pt x="645" y="398"/>
                    </a:cubicBezTo>
                    <a:cubicBezTo>
                      <a:pt x="609" y="398"/>
                      <a:pt x="609" y="398"/>
                      <a:pt x="609" y="398"/>
                    </a:cubicBezTo>
                    <a:cubicBezTo>
                      <a:pt x="609" y="338"/>
                      <a:pt x="609" y="338"/>
                      <a:pt x="609" y="338"/>
                    </a:cubicBezTo>
                    <a:cubicBezTo>
                      <a:pt x="579" y="342"/>
                      <a:pt x="579" y="342"/>
                      <a:pt x="579" y="342"/>
                    </a:cubicBezTo>
                    <a:cubicBezTo>
                      <a:pt x="579" y="398"/>
                      <a:pt x="579" y="398"/>
                      <a:pt x="579" y="398"/>
                    </a:cubicBezTo>
                    <a:cubicBezTo>
                      <a:pt x="554" y="398"/>
                      <a:pt x="554" y="398"/>
                      <a:pt x="554" y="398"/>
                    </a:cubicBezTo>
                    <a:cubicBezTo>
                      <a:pt x="554" y="424"/>
                      <a:pt x="554" y="424"/>
                      <a:pt x="554" y="424"/>
                    </a:cubicBezTo>
                    <a:cubicBezTo>
                      <a:pt x="579" y="424"/>
                      <a:pt x="579" y="424"/>
                      <a:pt x="579" y="424"/>
                    </a:cubicBezTo>
                    <a:cubicBezTo>
                      <a:pt x="579" y="522"/>
                      <a:pt x="579" y="522"/>
                      <a:pt x="579" y="522"/>
                    </a:cubicBezTo>
                    <a:cubicBezTo>
                      <a:pt x="579" y="556"/>
                      <a:pt x="598" y="566"/>
                      <a:pt x="627" y="566"/>
                    </a:cubicBezTo>
                    <a:cubicBezTo>
                      <a:pt x="638" y="566"/>
                      <a:pt x="645" y="565"/>
                      <a:pt x="650" y="564"/>
                    </a:cubicBezTo>
                    <a:moveTo>
                      <a:pt x="786" y="461"/>
                    </a:moveTo>
                    <a:cubicBezTo>
                      <a:pt x="782" y="434"/>
                      <a:pt x="770" y="418"/>
                      <a:pt x="746" y="418"/>
                    </a:cubicBezTo>
                    <a:cubicBezTo>
                      <a:pt x="727" y="418"/>
                      <a:pt x="711" y="432"/>
                      <a:pt x="706" y="461"/>
                    </a:cubicBezTo>
                    <a:cubicBezTo>
                      <a:pt x="786" y="461"/>
                      <a:pt x="786" y="461"/>
                      <a:pt x="786" y="461"/>
                    </a:cubicBezTo>
                    <a:moveTo>
                      <a:pt x="817" y="484"/>
                    </a:moveTo>
                    <a:cubicBezTo>
                      <a:pt x="705" y="484"/>
                      <a:pt x="705" y="484"/>
                      <a:pt x="705" y="484"/>
                    </a:cubicBezTo>
                    <a:cubicBezTo>
                      <a:pt x="706" y="522"/>
                      <a:pt x="724" y="541"/>
                      <a:pt x="753" y="541"/>
                    </a:cubicBezTo>
                    <a:cubicBezTo>
                      <a:pt x="777" y="541"/>
                      <a:pt x="794" y="531"/>
                      <a:pt x="813" y="517"/>
                    </a:cubicBezTo>
                    <a:cubicBezTo>
                      <a:pt x="817" y="545"/>
                      <a:pt x="817" y="545"/>
                      <a:pt x="817" y="545"/>
                    </a:cubicBezTo>
                    <a:cubicBezTo>
                      <a:pt x="799" y="559"/>
                      <a:pt x="778" y="567"/>
                      <a:pt x="751" y="567"/>
                    </a:cubicBezTo>
                    <a:cubicBezTo>
                      <a:pt x="707" y="567"/>
                      <a:pt x="674" y="541"/>
                      <a:pt x="674" y="480"/>
                    </a:cubicBezTo>
                    <a:cubicBezTo>
                      <a:pt x="674" y="427"/>
                      <a:pt x="705" y="394"/>
                      <a:pt x="747" y="394"/>
                    </a:cubicBezTo>
                    <a:cubicBezTo>
                      <a:pt x="795" y="394"/>
                      <a:pt x="817" y="431"/>
                      <a:pt x="817" y="477"/>
                    </a:cubicBezTo>
                    <a:cubicBezTo>
                      <a:pt x="817" y="479"/>
                      <a:pt x="817" y="482"/>
                      <a:pt x="817" y="484"/>
                    </a:cubicBezTo>
                    <a:close/>
                    <a:moveTo>
                      <a:pt x="946" y="424"/>
                    </a:moveTo>
                    <a:cubicBezTo>
                      <a:pt x="941" y="394"/>
                      <a:pt x="941" y="394"/>
                      <a:pt x="941" y="394"/>
                    </a:cubicBezTo>
                    <a:cubicBezTo>
                      <a:pt x="914" y="395"/>
                      <a:pt x="895" y="412"/>
                      <a:pt x="883" y="431"/>
                    </a:cubicBezTo>
                    <a:cubicBezTo>
                      <a:pt x="878" y="398"/>
                      <a:pt x="878" y="398"/>
                      <a:pt x="878" y="398"/>
                    </a:cubicBezTo>
                    <a:cubicBezTo>
                      <a:pt x="853" y="398"/>
                      <a:pt x="853" y="398"/>
                      <a:pt x="853" y="398"/>
                    </a:cubicBezTo>
                    <a:cubicBezTo>
                      <a:pt x="853" y="564"/>
                      <a:pt x="853" y="564"/>
                      <a:pt x="853" y="564"/>
                    </a:cubicBezTo>
                    <a:cubicBezTo>
                      <a:pt x="884" y="564"/>
                      <a:pt x="884" y="564"/>
                      <a:pt x="884" y="564"/>
                    </a:cubicBezTo>
                    <a:cubicBezTo>
                      <a:pt x="884" y="465"/>
                      <a:pt x="884" y="465"/>
                      <a:pt x="884" y="465"/>
                    </a:cubicBezTo>
                    <a:cubicBezTo>
                      <a:pt x="895" y="443"/>
                      <a:pt x="919" y="425"/>
                      <a:pt x="946" y="424"/>
                    </a:cubicBezTo>
                    <a:moveTo>
                      <a:pt x="272" y="251"/>
                    </a:moveTo>
                    <a:cubicBezTo>
                      <a:pt x="253" y="11"/>
                      <a:pt x="253" y="11"/>
                      <a:pt x="253" y="11"/>
                    </a:cubicBezTo>
                    <a:cubicBezTo>
                      <a:pt x="213" y="11"/>
                      <a:pt x="213" y="11"/>
                      <a:pt x="213" y="11"/>
                    </a:cubicBezTo>
                    <a:cubicBezTo>
                      <a:pt x="138" y="208"/>
                      <a:pt x="138" y="208"/>
                      <a:pt x="138" y="20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4" y="251"/>
                      <a:pt x="4" y="251"/>
                      <a:pt x="4" y="251"/>
                    </a:cubicBezTo>
                    <a:cubicBezTo>
                      <a:pt x="34" y="251"/>
                      <a:pt x="34" y="251"/>
                      <a:pt x="34" y="251"/>
                    </a:cubicBezTo>
                    <a:cubicBezTo>
                      <a:pt x="49" y="60"/>
                      <a:pt x="49" y="60"/>
                      <a:pt x="49" y="60"/>
                    </a:cubicBezTo>
                    <a:cubicBezTo>
                      <a:pt x="125" y="253"/>
                      <a:pt x="125" y="253"/>
                      <a:pt x="125" y="253"/>
                    </a:cubicBezTo>
                    <a:cubicBezTo>
                      <a:pt x="150" y="253"/>
                      <a:pt x="150" y="253"/>
                      <a:pt x="150" y="253"/>
                    </a:cubicBezTo>
                    <a:cubicBezTo>
                      <a:pt x="225" y="60"/>
                      <a:pt x="225" y="60"/>
                      <a:pt x="225" y="60"/>
                    </a:cubicBezTo>
                    <a:cubicBezTo>
                      <a:pt x="240" y="251"/>
                      <a:pt x="240" y="251"/>
                      <a:pt x="240" y="251"/>
                    </a:cubicBezTo>
                    <a:moveTo>
                      <a:pt x="418" y="148"/>
                    </a:moveTo>
                    <a:cubicBezTo>
                      <a:pt x="414" y="122"/>
                      <a:pt x="403" y="106"/>
                      <a:pt x="379" y="106"/>
                    </a:cubicBezTo>
                    <a:cubicBezTo>
                      <a:pt x="359" y="106"/>
                      <a:pt x="343" y="120"/>
                      <a:pt x="338" y="148"/>
                    </a:cubicBezTo>
                    <a:cubicBezTo>
                      <a:pt x="418" y="148"/>
                      <a:pt x="418" y="148"/>
                      <a:pt x="418" y="148"/>
                    </a:cubicBezTo>
                    <a:moveTo>
                      <a:pt x="450" y="172"/>
                    </a:moveTo>
                    <a:cubicBezTo>
                      <a:pt x="337" y="172"/>
                      <a:pt x="337" y="172"/>
                      <a:pt x="337" y="172"/>
                    </a:cubicBezTo>
                    <a:cubicBezTo>
                      <a:pt x="338" y="210"/>
                      <a:pt x="356" y="229"/>
                      <a:pt x="385" y="229"/>
                    </a:cubicBezTo>
                    <a:cubicBezTo>
                      <a:pt x="409" y="229"/>
                      <a:pt x="427" y="219"/>
                      <a:pt x="445" y="205"/>
                    </a:cubicBezTo>
                    <a:cubicBezTo>
                      <a:pt x="449" y="233"/>
                      <a:pt x="449" y="233"/>
                      <a:pt x="449" y="233"/>
                    </a:cubicBezTo>
                    <a:cubicBezTo>
                      <a:pt x="431" y="247"/>
                      <a:pt x="410" y="255"/>
                      <a:pt x="383" y="255"/>
                    </a:cubicBezTo>
                    <a:cubicBezTo>
                      <a:pt x="340" y="255"/>
                      <a:pt x="306" y="229"/>
                      <a:pt x="306" y="168"/>
                    </a:cubicBezTo>
                    <a:cubicBezTo>
                      <a:pt x="306" y="115"/>
                      <a:pt x="337" y="82"/>
                      <a:pt x="379" y="82"/>
                    </a:cubicBezTo>
                    <a:cubicBezTo>
                      <a:pt x="427" y="82"/>
                      <a:pt x="450" y="119"/>
                      <a:pt x="450" y="165"/>
                    </a:cubicBezTo>
                    <a:cubicBezTo>
                      <a:pt x="450" y="167"/>
                      <a:pt x="450" y="170"/>
                      <a:pt x="450" y="172"/>
                    </a:cubicBezTo>
                    <a:close/>
                    <a:moveTo>
                      <a:pt x="593" y="119"/>
                    </a:moveTo>
                    <a:cubicBezTo>
                      <a:pt x="580" y="112"/>
                      <a:pt x="570" y="109"/>
                      <a:pt x="552" y="109"/>
                    </a:cubicBezTo>
                    <a:cubicBezTo>
                      <a:pt x="526" y="109"/>
                      <a:pt x="507" y="131"/>
                      <a:pt x="507" y="172"/>
                    </a:cubicBezTo>
                    <a:cubicBezTo>
                      <a:pt x="507" y="208"/>
                      <a:pt x="524" y="227"/>
                      <a:pt x="546" y="227"/>
                    </a:cubicBezTo>
                    <a:cubicBezTo>
                      <a:pt x="565" y="227"/>
                      <a:pt x="580" y="216"/>
                      <a:pt x="593" y="198"/>
                    </a:cubicBezTo>
                    <a:moveTo>
                      <a:pt x="599" y="251"/>
                    </a:moveTo>
                    <a:cubicBezTo>
                      <a:pt x="595" y="227"/>
                      <a:pt x="595" y="227"/>
                      <a:pt x="595" y="227"/>
                    </a:cubicBezTo>
                    <a:cubicBezTo>
                      <a:pt x="583" y="242"/>
                      <a:pt x="566" y="255"/>
                      <a:pt x="541" y="255"/>
                    </a:cubicBezTo>
                    <a:cubicBezTo>
                      <a:pt x="506" y="255"/>
                      <a:pt x="476" y="229"/>
                      <a:pt x="476" y="173"/>
                    </a:cubicBezTo>
                    <a:cubicBezTo>
                      <a:pt x="476" y="113"/>
                      <a:pt x="511" y="83"/>
                      <a:pt x="551" y="83"/>
                    </a:cubicBezTo>
                    <a:cubicBezTo>
                      <a:pt x="567" y="83"/>
                      <a:pt x="582" y="86"/>
                      <a:pt x="593" y="91"/>
                    </a:cubicBezTo>
                    <a:cubicBezTo>
                      <a:pt x="593" y="5"/>
                      <a:pt x="593" y="5"/>
                      <a:pt x="593" y="5"/>
                    </a:cubicBezTo>
                    <a:cubicBezTo>
                      <a:pt x="624" y="0"/>
                      <a:pt x="624" y="0"/>
                      <a:pt x="624" y="0"/>
                    </a:cubicBezTo>
                    <a:cubicBezTo>
                      <a:pt x="624" y="251"/>
                      <a:pt x="624" y="251"/>
                      <a:pt x="624" y="251"/>
                    </a:cubicBezTo>
                    <a:lnTo>
                      <a:pt x="599" y="251"/>
                    </a:lnTo>
                    <a:close/>
                    <a:moveTo>
                      <a:pt x="671" y="251"/>
                    </a:moveTo>
                    <a:cubicBezTo>
                      <a:pt x="671" y="85"/>
                      <a:pt x="671" y="85"/>
                      <a:pt x="671" y="85"/>
                    </a:cubicBezTo>
                    <a:cubicBezTo>
                      <a:pt x="702" y="85"/>
                      <a:pt x="702" y="85"/>
                      <a:pt x="702" y="85"/>
                    </a:cubicBezTo>
                    <a:cubicBezTo>
                      <a:pt x="702" y="251"/>
                      <a:pt x="702" y="251"/>
                      <a:pt x="702" y="251"/>
                    </a:cubicBezTo>
                    <a:moveTo>
                      <a:pt x="687" y="52"/>
                    </a:moveTo>
                    <a:cubicBezTo>
                      <a:pt x="676" y="52"/>
                      <a:pt x="667" y="43"/>
                      <a:pt x="667" y="33"/>
                    </a:cubicBezTo>
                    <a:cubicBezTo>
                      <a:pt x="667" y="22"/>
                      <a:pt x="676" y="13"/>
                      <a:pt x="687" y="13"/>
                    </a:cubicBezTo>
                    <a:cubicBezTo>
                      <a:pt x="698" y="13"/>
                      <a:pt x="707" y="22"/>
                      <a:pt x="707" y="33"/>
                    </a:cubicBezTo>
                    <a:cubicBezTo>
                      <a:pt x="707" y="43"/>
                      <a:pt x="698" y="52"/>
                      <a:pt x="687" y="52"/>
                    </a:cubicBezTo>
                    <a:close/>
                    <a:moveTo>
                      <a:pt x="875" y="237"/>
                    </a:moveTo>
                    <a:cubicBezTo>
                      <a:pt x="870" y="209"/>
                      <a:pt x="870" y="209"/>
                      <a:pt x="870" y="209"/>
                    </a:cubicBezTo>
                    <a:cubicBezTo>
                      <a:pt x="853" y="224"/>
                      <a:pt x="839" y="228"/>
                      <a:pt x="822" y="228"/>
                    </a:cubicBezTo>
                    <a:cubicBezTo>
                      <a:pt x="793" y="228"/>
                      <a:pt x="772" y="209"/>
                      <a:pt x="772" y="168"/>
                    </a:cubicBezTo>
                    <a:cubicBezTo>
                      <a:pt x="772" y="130"/>
                      <a:pt x="791" y="109"/>
                      <a:pt x="818" y="109"/>
                    </a:cubicBezTo>
                    <a:cubicBezTo>
                      <a:pt x="837" y="109"/>
                      <a:pt x="853" y="115"/>
                      <a:pt x="868" y="128"/>
                    </a:cubicBezTo>
                    <a:cubicBezTo>
                      <a:pt x="873" y="97"/>
                      <a:pt x="873" y="97"/>
                      <a:pt x="873" y="97"/>
                    </a:cubicBezTo>
                    <a:cubicBezTo>
                      <a:pt x="860" y="88"/>
                      <a:pt x="843" y="82"/>
                      <a:pt x="819" y="82"/>
                    </a:cubicBezTo>
                    <a:cubicBezTo>
                      <a:pt x="776" y="82"/>
                      <a:pt x="741" y="112"/>
                      <a:pt x="741" y="169"/>
                    </a:cubicBezTo>
                    <a:cubicBezTo>
                      <a:pt x="741" y="224"/>
                      <a:pt x="773" y="255"/>
                      <a:pt x="818" y="255"/>
                    </a:cubicBezTo>
                    <a:cubicBezTo>
                      <a:pt x="840" y="255"/>
                      <a:pt x="858" y="250"/>
                      <a:pt x="875" y="237"/>
                    </a:cubicBezTo>
                    <a:moveTo>
                      <a:pt x="1005" y="167"/>
                    </a:moveTo>
                    <a:cubicBezTo>
                      <a:pt x="943" y="173"/>
                      <a:pt x="930" y="190"/>
                      <a:pt x="930" y="207"/>
                    </a:cubicBezTo>
                    <a:cubicBezTo>
                      <a:pt x="930" y="221"/>
                      <a:pt x="939" y="229"/>
                      <a:pt x="955" y="229"/>
                    </a:cubicBezTo>
                    <a:cubicBezTo>
                      <a:pt x="973" y="229"/>
                      <a:pt x="991" y="220"/>
                      <a:pt x="1005" y="206"/>
                    </a:cubicBezTo>
                    <a:moveTo>
                      <a:pt x="1010" y="251"/>
                    </a:moveTo>
                    <a:cubicBezTo>
                      <a:pt x="1007" y="229"/>
                      <a:pt x="1007" y="229"/>
                      <a:pt x="1007" y="229"/>
                    </a:cubicBezTo>
                    <a:cubicBezTo>
                      <a:pt x="994" y="243"/>
                      <a:pt x="976" y="255"/>
                      <a:pt x="948" y="255"/>
                    </a:cubicBezTo>
                    <a:cubicBezTo>
                      <a:pt x="919" y="255"/>
                      <a:pt x="900" y="237"/>
                      <a:pt x="900" y="209"/>
                    </a:cubicBezTo>
                    <a:cubicBezTo>
                      <a:pt x="900" y="167"/>
                      <a:pt x="935" y="151"/>
                      <a:pt x="1005" y="144"/>
                    </a:cubicBezTo>
                    <a:cubicBezTo>
                      <a:pt x="1005" y="137"/>
                      <a:pt x="1005" y="137"/>
                      <a:pt x="1005" y="137"/>
                    </a:cubicBezTo>
                    <a:cubicBezTo>
                      <a:pt x="1005" y="116"/>
                      <a:pt x="992" y="108"/>
                      <a:pt x="973" y="108"/>
                    </a:cubicBezTo>
                    <a:cubicBezTo>
                      <a:pt x="953" y="108"/>
                      <a:pt x="934" y="115"/>
                      <a:pt x="915" y="123"/>
                    </a:cubicBezTo>
                    <a:cubicBezTo>
                      <a:pt x="911" y="96"/>
                      <a:pt x="911" y="96"/>
                      <a:pt x="911" y="96"/>
                    </a:cubicBezTo>
                    <a:cubicBezTo>
                      <a:pt x="931" y="88"/>
                      <a:pt x="950" y="82"/>
                      <a:pt x="976" y="82"/>
                    </a:cubicBezTo>
                    <a:cubicBezTo>
                      <a:pt x="1016" y="82"/>
                      <a:pt x="1036" y="98"/>
                      <a:pt x="1036" y="135"/>
                    </a:cubicBezTo>
                    <a:cubicBezTo>
                      <a:pt x="1036" y="251"/>
                      <a:pt x="1036" y="251"/>
                      <a:pt x="1036" y="251"/>
                    </a:cubicBezTo>
                    <a:lnTo>
                      <a:pt x="1010" y="251"/>
                    </a:lnTo>
                    <a:close/>
                    <a:moveTo>
                      <a:pt x="1113" y="251"/>
                    </a:moveTo>
                    <a:cubicBezTo>
                      <a:pt x="1113" y="0"/>
                      <a:pt x="1113" y="0"/>
                      <a:pt x="1113" y="0"/>
                    </a:cubicBezTo>
                    <a:cubicBezTo>
                      <a:pt x="1082" y="5"/>
                      <a:pt x="1082" y="5"/>
                      <a:pt x="1082" y="5"/>
                    </a:cubicBezTo>
                    <a:cubicBezTo>
                      <a:pt x="1082" y="251"/>
                      <a:pt x="1082" y="251"/>
                      <a:pt x="1082" y="251"/>
                    </a:cubicBezTo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591300" y="0"/>
            <a:ext cx="2133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B2B2B2"/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B2B2B2"/>
              </a:solidFill>
              <a:effectLst/>
              <a:uLnTx/>
              <a:uFillTx/>
            </a:endParaRPr>
          </a:p>
        </p:txBody>
      </p:sp>
      <p:sp>
        <p:nvSpPr>
          <p:cNvPr id="44" name="Title Placeholder 43"/>
          <p:cNvSpPr>
            <a:spLocks noGrp="1"/>
          </p:cNvSpPr>
          <p:nvPr>
            <p:ph type="title"/>
          </p:nvPr>
        </p:nvSpPr>
        <p:spPr>
          <a:xfrm>
            <a:off x="457200" y="240134"/>
            <a:ext cx="82296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4"/>
          </p:nvPr>
        </p:nvSpPr>
        <p:spPr>
          <a:xfrm>
            <a:off x="34504" y="6556075"/>
            <a:ext cx="483081" cy="234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B61340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defRPr>
            </a:lvl1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/>
          </a:p>
        </p:txBody>
      </p:sp>
      <p:sp>
        <p:nvSpPr>
          <p:cNvPr id="50" name="Text Placeholder 49"/>
          <p:cNvSpPr>
            <a:spLocks noGrp="1"/>
          </p:cNvSpPr>
          <p:nvPr>
            <p:ph type="body" idx="1"/>
          </p:nvPr>
        </p:nvSpPr>
        <p:spPr>
          <a:xfrm>
            <a:off x="457200" y="1250829"/>
            <a:ext cx="8229600" cy="4495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49" r:id="rId3"/>
    <p:sldLayoutId id="2147483650" r:id="rId4"/>
    <p:sldLayoutId id="2147483664" r:id="rId5"/>
    <p:sldLayoutId id="2147483667" r:id="rId6"/>
    <p:sldLayoutId id="2147483669" r:id="rId7"/>
    <p:sldLayoutId id="2147483671" r:id="rId8"/>
    <p:sldLayoutId id="2147483654" r:id="rId9"/>
    <p:sldLayoutId id="2147483663" r:id="rId10"/>
    <p:sldLayoutId id="2147483652" r:id="rId11"/>
    <p:sldLayoutId id="2147483653" r:id="rId12"/>
    <p:sldLayoutId id="2147483672" r:id="rId13"/>
    <p:sldLayoutId id="2147483673" r:id="rId14"/>
  </p:sldLayoutIdLst>
  <p:hf hdr="0" ftr="0" dt="0"/>
  <p:txStyles>
    <p:titleStyle>
      <a:lvl1pPr marL="0" marR="0" indent="0" algn="l" defTabSz="914400" rtl="0" eaLnBrk="1" fontAlgn="auto" latinLnBrk="0" hangingPunct="1">
        <a:lnSpc>
          <a:spcPct val="85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90513" marR="0" indent="-290513" algn="l" defTabSz="914400" rtl="0" eaLnBrk="1" fontAlgn="base" latinLnBrk="0" hangingPunct="1">
        <a:lnSpc>
          <a:spcPct val="85000"/>
        </a:lnSpc>
        <a:spcBef>
          <a:spcPts val="1200"/>
        </a:spcBef>
        <a:spcAft>
          <a:spcPct val="0"/>
        </a:spcAft>
        <a:buClr>
          <a:srgbClr val="B2B2B2"/>
        </a:buClr>
        <a:buSzTx/>
        <a:buFont typeface="Wingdings" pitchFamily="2" charset="2"/>
        <a:buChar char="§"/>
        <a:tabLst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marR="0" indent="-285750" algn="l" defTabSz="914400" rtl="0" eaLnBrk="1" fontAlgn="base" latinLnBrk="0" hangingPunct="1">
        <a:lnSpc>
          <a:spcPct val="85000"/>
        </a:lnSpc>
        <a:spcBef>
          <a:spcPts val="600"/>
        </a:spcBef>
        <a:spcAft>
          <a:spcPct val="0"/>
        </a:spcAft>
        <a:buClr>
          <a:srgbClr val="B2B2B2"/>
        </a:buClr>
        <a:buSzTx/>
        <a:buFont typeface="Wingdings" pitchFamily="2" charset="2"/>
        <a:buChar char="§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base" latinLnBrk="0" hangingPunct="1">
        <a:lnSpc>
          <a:spcPct val="85000"/>
        </a:lnSpc>
        <a:spcBef>
          <a:spcPts val="600"/>
        </a:spcBef>
        <a:spcAft>
          <a:spcPct val="0"/>
        </a:spcAft>
        <a:buClr>
          <a:srgbClr val="B2B2B2"/>
        </a:buClr>
        <a:buSzTx/>
        <a:buFont typeface="Wingdings" pitchFamily="2" charset="2"/>
        <a:buChar char="§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marR="0" indent="-228600" algn="l" defTabSz="914400" rtl="0" eaLnBrk="1" fontAlgn="base" latinLnBrk="0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SzTx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marR="0" indent="-228600" algn="l" defTabSz="914400" rtl="0" eaLnBrk="1" fontAlgn="base" latinLnBrk="0" hangingPunct="1">
        <a:lnSpc>
          <a:spcPct val="85000"/>
        </a:lnSpc>
        <a:spcBef>
          <a:spcPct val="35000"/>
        </a:spcBef>
        <a:spcAft>
          <a:spcPct val="0"/>
        </a:spcAft>
        <a:buClr>
          <a:srgbClr val="B2B2B2"/>
        </a:buClr>
        <a:buSzTx/>
        <a:buFont typeface="Wingdings" pitchFamily="2" charset="2"/>
        <a:buChar char="§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81" y="204820"/>
            <a:ext cx="7826168" cy="815797"/>
          </a:xfrm>
        </p:spPr>
        <p:txBody>
          <a:bodyPr/>
          <a:lstStyle/>
          <a:p>
            <a:r>
              <a:rPr lang="en-US" b="1" dirty="0" smtClean="0"/>
              <a:t>Translational Bioinformatics: </a:t>
            </a:r>
            <a:br>
              <a:rPr lang="en-US" b="1" dirty="0" smtClean="0"/>
            </a:br>
            <a:r>
              <a:rPr lang="en-US" dirty="0" smtClean="0"/>
              <a:t>From Molecules to Populations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283" y="1226060"/>
            <a:ext cx="7558589" cy="1251468"/>
          </a:xfrm>
        </p:spPr>
        <p:txBody>
          <a:bodyPr/>
          <a:lstStyle/>
          <a:p>
            <a:r>
              <a:rPr lang="en-US" sz="1400" b="1" dirty="0" smtClean="0"/>
              <a:t>Philip R.O. Payne, Ph.D.</a:t>
            </a:r>
          </a:p>
          <a:p>
            <a:endParaRPr lang="en-US" sz="1200" dirty="0" smtClean="0"/>
          </a:p>
          <a:p>
            <a:r>
              <a:rPr lang="en-US" sz="1200" dirty="0" smtClean="0"/>
              <a:t>Associate Professor &amp; Chair, </a:t>
            </a:r>
            <a:r>
              <a:rPr lang="en-US" sz="1200" i="1" dirty="0" smtClean="0"/>
              <a:t>Department of Biomedical Informatics</a:t>
            </a:r>
          </a:p>
          <a:p>
            <a:r>
              <a:rPr lang="en-US" sz="1200" dirty="0" smtClean="0"/>
              <a:t>Executive Director, </a:t>
            </a:r>
            <a:r>
              <a:rPr lang="en-US" sz="1200" i="1" dirty="0" smtClean="0"/>
              <a:t>Center for IT Innovations in Healthcare</a:t>
            </a:r>
          </a:p>
          <a:p>
            <a:r>
              <a:rPr lang="en-US" sz="1200" dirty="0" smtClean="0"/>
              <a:t>Co-Director, </a:t>
            </a:r>
            <a:r>
              <a:rPr lang="en-US" sz="1200" i="1" dirty="0" smtClean="0"/>
              <a:t>Center for Clinical and Translational Science, Biomedical Informatics Program</a:t>
            </a:r>
          </a:p>
          <a:p>
            <a:r>
              <a:rPr lang="en-US" sz="1200" dirty="0" smtClean="0"/>
              <a:t>Co-Director, </a:t>
            </a:r>
            <a:r>
              <a:rPr lang="en-US" sz="1200" i="1" dirty="0" smtClean="0"/>
              <a:t>Comprehensive Cancer Center, Biomedical Informatics Shared Resource</a:t>
            </a:r>
            <a:endParaRPr lang="en-US" sz="120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ranslational_Biomedical_Knowledge_v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20" y="2299900"/>
            <a:ext cx="7086600" cy="4156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/>
              <a:t>A Formal Definition for Translational Bioinformatics (TBI)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46126" y="1218588"/>
            <a:ext cx="8269007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development of storage, analytic, and interpretive methods to optimize the transformation of increasingly voluminous biomedical data into proactive, predictive, preventative, and participatory health.  </a:t>
            </a:r>
            <a:r>
              <a:rPr lang="en-US" b="0" dirty="0" smtClean="0"/>
              <a:t>(Source: JAMIA)</a:t>
            </a:r>
          </a:p>
        </p:txBody>
      </p:sp>
    </p:spTree>
    <p:extLst>
      <p:ext uri="{BB962C8B-B14F-4D97-AF65-F5344CB8AC3E}">
        <p14:creationId xmlns:p14="http://schemas.microsoft.com/office/powerpoint/2010/main" val="31241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16" y="671112"/>
            <a:ext cx="8318117" cy="592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134"/>
            <a:ext cx="8229600" cy="546013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The Bigger Context: </a:t>
            </a:r>
            <a:r>
              <a:rPr lang="en-US" sz="2800" dirty="0" smtClean="0"/>
              <a:t>The Translational Spectrum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Definitions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Challenges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Big data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Reductionist vs. systems-level science</a:t>
            </a:r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Drug repurposing</a:t>
            </a:r>
          </a:p>
          <a:p>
            <a:pPr lvl="1"/>
            <a:r>
              <a:rPr lang="en-US" dirty="0" smtClean="0"/>
              <a:t>Clinical genotyping</a:t>
            </a:r>
          </a:p>
          <a:p>
            <a:pPr lvl="1"/>
            <a:r>
              <a:rPr lang="en-US" dirty="0" smtClean="0"/>
              <a:t>Hypothesis generation</a:t>
            </a:r>
          </a:p>
          <a:p>
            <a:r>
              <a:rPr lang="en-US" b="1" dirty="0" smtClean="0"/>
              <a:t>Discussion</a:t>
            </a:r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917529841"/>
              </p:ext>
            </p:extLst>
          </p:nvPr>
        </p:nvGraphicFramePr>
        <p:xfrm>
          <a:off x="409851" y="984078"/>
          <a:ext cx="8144935" cy="5147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6642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Basics: </a:t>
            </a:r>
            <a:r>
              <a:rPr lang="en-US" dirty="0" smtClean="0"/>
              <a:t>Realizing a Leaning Healthcare System is Hard!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504" y="6462583"/>
            <a:ext cx="483081" cy="234409"/>
          </a:xfrm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7481" y="829774"/>
            <a:ext cx="1424201" cy="14242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428" y="2839845"/>
            <a:ext cx="1400828" cy="14008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4351" y="4670723"/>
            <a:ext cx="1283959" cy="12839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26547" y="1947741"/>
            <a:ext cx="140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Data </a:t>
            </a:r>
          </a:p>
          <a:p>
            <a:pPr algn="ctr"/>
            <a:r>
              <a:rPr lang="en-US" b="1" dirty="0" smtClean="0"/>
              <a:t>Generation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69431" y="4016719"/>
            <a:ext cx="16597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Management,</a:t>
            </a:r>
          </a:p>
          <a:p>
            <a:pPr algn="ctr"/>
            <a:r>
              <a:rPr lang="en-US" b="1" dirty="0" smtClean="0"/>
              <a:t>Integration,</a:t>
            </a:r>
          </a:p>
          <a:p>
            <a:pPr algn="ctr"/>
            <a:r>
              <a:rPr lang="en-US" b="1" dirty="0" smtClean="0"/>
              <a:t>Delivery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77661" y="5738524"/>
            <a:ext cx="140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Knowledge</a:t>
            </a:r>
          </a:p>
          <a:p>
            <a:pPr algn="ctr"/>
            <a:r>
              <a:rPr lang="en-US" b="1" dirty="0" smtClean="0"/>
              <a:t>Generation</a:t>
            </a:r>
            <a:endParaRPr lang="en-US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13544" y="2672301"/>
            <a:ext cx="932754" cy="1893206"/>
            <a:chOff x="6313544" y="2765793"/>
            <a:chExt cx="932754" cy="1893206"/>
          </a:xfrm>
        </p:grpSpPr>
        <p:sp>
          <p:nvSpPr>
            <p:cNvPr id="16" name="Up-Down Arrow 15"/>
            <p:cNvSpPr/>
            <p:nvPr/>
          </p:nvSpPr>
          <p:spPr>
            <a:xfrm>
              <a:off x="6326491" y="2765793"/>
              <a:ext cx="880411" cy="1893206"/>
            </a:xfrm>
            <a:prstGeom prst="upDown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13544" y="3482563"/>
              <a:ext cx="932754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/>
                <a:t>Increasing</a:t>
              </a:r>
            </a:p>
            <a:p>
              <a:pPr algn="ctr"/>
              <a:r>
                <a:rPr lang="en-US" sz="1200" i="1" dirty="0" smtClean="0"/>
                <a:t>Distance</a:t>
              </a:r>
              <a:endParaRPr lang="en-US" sz="12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213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latin typeface="Arial" charset="0"/>
                <a:ea typeface="ＭＳ Ｐゴシック" charset="0"/>
                <a:cs typeface="ＭＳ Ｐゴシック" charset="0"/>
              </a:rPr>
              <a:t>Contributing Factors (1)</a:t>
            </a:r>
            <a:endParaRPr lang="en-US" sz="2800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6" name="Content Placeholder 5"/>
          <p:cNvSpPr>
            <a:spLocks noGrp="1"/>
          </p:cNvSpPr>
          <p:nvPr>
            <p:ph idx="1"/>
          </p:nvPr>
        </p:nvSpPr>
        <p:spPr>
          <a:xfrm>
            <a:off x="533401" y="2025652"/>
            <a:ext cx="3159650" cy="429894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High performance systems require rapid adaptation</a:t>
            </a: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Increasing demand for better, faster, safer, more cost effective therapies</a:t>
            </a: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Simultaneous demand for increased controls over secondary use of clinical data</a:t>
            </a:r>
          </a:p>
          <a:p>
            <a:r>
              <a:rPr lang="en-US" sz="2000" dirty="0" smtClean="0">
                <a:latin typeface="Arial" charset="0"/>
                <a:ea typeface="ＭＳ Ｐゴシック" charset="0"/>
                <a:cs typeface="ＭＳ Ｐゴシック" charset="0"/>
              </a:rPr>
              <a:t>Artificial partitioning of access to data for knowledge generation purposes</a:t>
            </a:r>
          </a:p>
          <a:p>
            <a:r>
              <a:rPr lang="en-US" sz="2000" b="1" dirty="0" smtClean="0">
                <a:solidFill>
                  <a:srgbClr val="800000"/>
                </a:solidFill>
                <a:latin typeface="Arial" charset="0"/>
                <a:ea typeface="ＭＳ Ｐゴシック" charset="0"/>
                <a:cs typeface="ＭＳ Ｐゴシック" charset="0"/>
              </a:rPr>
              <a:t>Critical overlaps and potential sources of conflict between these factors</a:t>
            </a:r>
          </a:p>
          <a:p>
            <a:endParaRPr lang="en-US" sz="1400" b="1" dirty="0">
              <a:latin typeface="Arial" charset="0"/>
              <a:ea typeface="ＭＳ Ｐゴシック" charset="0"/>
            </a:endParaRP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533400" y="1066800"/>
            <a:ext cx="8153400" cy="707886"/>
          </a:xfrm>
          <a:prstGeom prst="rect">
            <a:avLst/>
          </a:prstGeom>
          <a:ln>
            <a:solidFill>
              <a:srgbClr val="80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rgbClr val="99182F"/>
              </a:buClr>
              <a:defRPr/>
            </a:pPr>
            <a:r>
              <a:rPr lang="en-US" sz="2000" b="1" i="1" dirty="0" smtClean="0">
                <a:solidFill>
                  <a:schemeClr val="tx1"/>
                </a:solidFill>
              </a:rPr>
              <a:t>Regulatory, Technical, and Cultural Barriers Between Data and Knowledge Generation</a:t>
            </a:r>
            <a:endParaRPr lang="en-US" sz="2000" dirty="0">
              <a:solidFill>
                <a:schemeClr val="tx1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56515370"/>
              </p:ext>
            </p:extLst>
          </p:nvPr>
        </p:nvGraphicFramePr>
        <p:xfrm>
          <a:off x="4568062" y="1971894"/>
          <a:ext cx="3718688" cy="3679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311155" y="2260353"/>
            <a:ext cx="1732566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/>
              <a:t>Clinical Investigators</a:t>
            </a:r>
            <a:endParaRPr lang="en-US" sz="1200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7004329" y="2537352"/>
            <a:ext cx="1173109" cy="11945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15967" y="2217979"/>
            <a:ext cx="132497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CI, Imaging, CRI, TBI, PHI </a:t>
            </a:r>
            <a:endParaRPr lang="en-US" sz="1200" b="1" dirty="0"/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>
            <a:off x="4378452" y="2679644"/>
            <a:ext cx="1659763" cy="11301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54700" y="5809615"/>
            <a:ext cx="194596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b="1" dirty="0" smtClean="0"/>
              <a:t>Bioinformatics, TBI, CRI</a:t>
            </a:r>
            <a:endParaRPr lang="en-US" sz="1200" b="1" dirty="0"/>
          </a:p>
        </p:txBody>
      </p:sp>
      <p:cxnSp>
        <p:nvCxnSpPr>
          <p:cNvPr id="17" name="Straight Arrow Connector 16"/>
          <p:cNvCxnSpPr>
            <a:stCxn id="16" idx="0"/>
          </p:cNvCxnSpPr>
          <p:nvPr/>
        </p:nvCxnSpPr>
        <p:spPr>
          <a:xfrm flipH="1" flipV="1">
            <a:off x="6513481" y="4658999"/>
            <a:ext cx="14202" cy="11506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4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Focus On…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4895385" cy="4330700"/>
          </a:xfrm>
        </p:spPr>
        <p:txBody>
          <a:bodyPr/>
          <a:lstStyle/>
          <a:p>
            <a:r>
              <a:rPr lang="en-US" sz="3200" dirty="0" smtClean="0"/>
              <a:t>Big Data</a:t>
            </a:r>
          </a:p>
          <a:p>
            <a:pPr marL="290513" lvl="1" indent="-290513">
              <a:spcBef>
                <a:spcPts val="1800"/>
              </a:spcBef>
            </a:pPr>
            <a:r>
              <a:rPr lang="en-US" sz="3200" dirty="0"/>
              <a:t>Reductionist vs. systems-level science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800" y="825533"/>
            <a:ext cx="1872910" cy="45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7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Many Sources of Data!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/>
          </a:p>
        </p:txBody>
      </p:sp>
      <p:sp>
        <p:nvSpPr>
          <p:cNvPr id="6" name="Plus 5"/>
          <p:cNvSpPr/>
          <p:nvPr/>
        </p:nvSpPr>
        <p:spPr bwMode="auto">
          <a:xfrm>
            <a:off x="4969094" y="2831104"/>
            <a:ext cx="1066800" cy="990600"/>
          </a:xfrm>
          <a:prstGeom prst="mathPlus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PS" pitchFamily="4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7725" y="1412905"/>
            <a:ext cx="1458092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6355856" y="2960571"/>
            <a:ext cx="250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Molecular Phenotype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709" y="3436551"/>
            <a:ext cx="14478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779269" y="5047323"/>
            <a:ext cx="159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Environment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20215" y="4877655"/>
            <a:ext cx="4918308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Enterprise Systems and Data Repositories:</a:t>
            </a:r>
          </a:p>
          <a:p>
            <a:pPr algn="ctr"/>
            <a:r>
              <a:rPr lang="en-US" dirty="0" smtClean="0"/>
              <a:t>EHR, CTMS, Data Warehouses</a:t>
            </a:r>
            <a:endParaRPr lang="en-US" dirty="0"/>
          </a:p>
        </p:txBody>
      </p:sp>
      <p:sp>
        <p:nvSpPr>
          <p:cNvPr id="4" name="Left Bracket 3"/>
          <p:cNvSpPr/>
          <p:nvPr/>
        </p:nvSpPr>
        <p:spPr>
          <a:xfrm>
            <a:off x="6172229" y="1092307"/>
            <a:ext cx="479569" cy="43781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ket 11"/>
          <p:cNvSpPr/>
          <p:nvPr/>
        </p:nvSpPr>
        <p:spPr>
          <a:xfrm rot="10800000">
            <a:off x="8429403" y="1058209"/>
            <a:ext cx="479569" cy="4378108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544" y="1855171"/>
            <a:ext cx="4237314" cy="282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244740" y="243495"/>
            <a:ext cx="2532101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Emergent Sources</a:t>
            </a:r>
          </a:p>
          <a:p>
            <a:pPr algn="ctr"/>
            <a:r>
              <a:rPr lang="en-US" dirty="0" smtClean="0"/>
              <a:t>PHR, Instruments,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 Reasoning on Big Data Is Hard…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4456897" cy="4330700"/>
          </a:xfrm>
        </p:spPr>
        <p:txBody>
          <a:bodyPr/>
          <a:lstStyle/>
          <a:p>
            <a:r>
              <a:rPr lang="en-US" sz="2400" b="1" dirty="0" smtClean="0"/>
              <a:t>Unexpected problems</a:t>
            </a:r>
          </a:p>
          <a:p>
            <a:pPr lvl="1"/>
            <a:r>
              <a:rPr lang="en-US" sz="2000" dirty="0" smtClean="0"/>
              <a:t>Algorithms behave differently</a:t>
            </a:r>
          </a:p>
          <a:p>
            <a:pPr lvl="1"/>
            <a:r>
              <a:rPr lang="en-US" sz="2000" dirty="0" smtClean="0"/>
              <a:t>Applicability of convention metrics</a:t>
            </a:r>
          </a:p>
          <a:p>
            <a:pPr lvl="2"/>
            <a:r>
              <a:rPr lang="en-US" sz="2000" dirty="0" smtClean="0"/>
              <a:t>P-values don’t mean allot in </a:t>
            </a:r>
            <a:r>
              <a:rPr lang="en-US" sz="2000" dirty="0" err="1" smtClean="0"/>
              <a:t>peta</a:t>
            </a:r>
            <a:r>
              <a:rPr lang="en-US" sz="2000" dirty="0" smtClean="0"/>
              <a:t>-byte scale data sets</a:t>
            </a:r>
          </a:p>
          <a:p>
            <a:pPr lvl="1"/>
            <a:r>
              <a:rPr lang="en-US" sz="2000" dirty="0" smtClean="0"/>
              <a:t>Signal vs. noise</a:t>
            </a:r>
          </a:p>
          <a:p>
            <a:pPr lvl="2"/>
            <a:r>
              <a:rPr lang="en-US" sz="2000" dirty="0" smtClean="0"/>
              <a:t>Detection</a:t>
            </a:r>
          </a:p>
          <a:p>
            <a:pPr lvl="2"/>
            <a:r>
              <a:rPr lang="en-US" sz="2000" dirty="0" smtClean="0"/>
              <a:t>Understanding of patterns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/>
              <a:t>Physical computing </a:t>
            </a:r>
          </a:p>
          <a:p>
            <a:pPr lvl="1"/>
            <a:r>
              <a:rPr lang="en-US" sz="2000" dirty="0" smtClean="0"/>
              <a:t>Data storage</a:t>
            </a:r>
          </a:p>
          <a:p>
            <a:pPr lvl="1"/>
            <a:r>
              <a:rPr lang="en-US" sz="2000" dirty="0" smtClean="0"/>
              <a:t>Computational performance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0969" y="1040182"/>
            <a:ext cx="4354645" cy="541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Google + Big Data = Improved Health?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4456897" cy="4675390"/>
          </a:xfrm>
        </p:spPr>
        <p:txBody>
          <a:bodyPr/>
          <a:lstStyle/>
          <a:p>
            <a:r>
              <a:rPr lang="en-US" sz="2400" b="1" dirty="0" smtClean="0"/>
              <a:t>“Sergey </a:t>
            </a:r>
            <a:r>
              <a:rPr lang="en-US" sz="2400" b="1" dirty="0" err="1"/>
              <a:t>Brin’s</a:t>
            </a:r>
            <a:r>
              <a:rPr lang="en-US" sz="2400" b="1" dirty="0"/>
              <a:t> Search for a Parkinson’s </a:t>
            </a:r>
            <a:r>
              <a:rPr lang="en-US" sz="2400" b="1" dirty="0" smtClean="0"/>
              <a:t>Cure”</a:t>
            </a:r>
            <a:endParaRPr lang="en-US" sz="2400" b="1" dirty="0"/>
          </a:p>
          <a:p>
            <a:pPr lvl="1"/>
            <a:r>
              <a:rPr lang="en-US" sz="2000" dirty="0" smtClean="0"/>
              <a:t>Wired Magazine, July 2010</a:t>
            </a:r>
          </a:p>
          <a:p>
            <a:pPr lvl="1"/>
            <a:endParaRPr lang="en-US" sz="2000" dirty="0" smtClean="0"/>
          </a:p>
          <a:p>
            <a:r>
              <a:rPr lang="en-US" sz="2400" b="1" dirty="0" smtClean="0"/>
              <a:t>Leveraging Google’s Computational Expertise To Mine Big Data</a:t>
            </a:r>
          </a:p>
          <a:p>
            <a:pPr lvl="1"/>
            <a:r>
              <a:rPr lang="en-US" sz="2000" dirty="0" smtClean="0"/>
              <a:t>Distributed computing</a:t>
            </a:r>
          </a:p>
          <a:p>
            <a:pPr lvl="1"/>
            <a:r>
              <a:rPr lang="en-US" sz="2000" dirty="0" smtClean="0"/>
              <a:t>Reasoning across heterogeneous data types</a:t>
            </a:r>
          </a:p>
          <a:p>
            <a:pPr lvl="1"/>
            <a:r>
              <a:rPr lang="en-US" sz="2000" dirty="0" smtClean="0"/>
              <a:t>Exchanging traditional measures of result validity for the predictive power of increasingly large data sets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42" y="967567"/>
            <a:ext cx="3585490" cy="47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2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872" y="6470596"/>
            <a:ext cx="6350526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Adapted From: “</a:t>
            </a:r>
            <a:r>
              <a:rPr lang="en-US" sz="1200" i="1" dirty="0"/>
              <a:t>Sergey </a:t>
            </a:r>
            <a:r>
              <a:rPr lang="en-US" sz="1200" i="1" dirty="0" err="1"/>
              <a:t>Brin’s</a:t>
            </a:r>
            <a:r>
              <a:rPr lang="en-US" sz="1200" i="1" dirty="0"/>
              <a:t> Search for a Parkinson’s Cure</a:t>
            </a:r>
            <a:r>
              <a:rPr lang="en-US" sz="1200" i="1" dirty="0" smtClean="0"/>
              <a:t>”, Wired (July, 2010)</a:t>
            </a:r>
            <a:endParaRPr lang="en-US" sz="1200" i="1" dirty="0"/>
          </a:p>
        </p:txBody>
      </p:sp>
      <p:pic>
        <p:nvPicPr>
          <p:cNvPr id="9" name="Picture 8" descr="Big_Data_Wired_0610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200" y="1231900"/>
            <a:ext cx="8737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5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Definitions</a:t>
            </a:r>
          </a:p>
          <a:p>
            <a:r>
              <a:rPr lang="en-US" b="1" dirty="0" smtClean="0"/>
              <a:t>Challenges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Reductionist vs. systems-level science</a:t>
            </a:r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Drug repurposing</a:t>
            </a:r>
          </a:p>
          <a:p>
            <a:pPr lvl="1"/>
            <a:r>
              <a:rPr lang="en-US" dirty="0" smtClean="0"/>
              <a:t>Clinical genotyping</a:t>
            </a:r>
          </a:p>
          <a:p>
            <a:pPr lvl="1"/>
            <a:r>
              <a:rPr lang="en-US" dirty="0" smtClean="0"/>
              <a:t>Hypothesis generation</a:t>
            </a:r>
          </a:p>
          <a:p>
            <a:r>
              <a:rPr lang="en-US" b="1" dirty="0" smtClean="0"/>
              <a:t>Discussion</a:t>
            </a:r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Contributing Factors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(2)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8255000" cy="4818214"/>
          </a:xfrm>
        </p:spPr>
        <p:txBody>
          <a:bodyPr/>
          <a:lstStyle/>
          <a:p>
            <a:r>
              <a:rPr lang="en-US" sz="2400" b="1" dirty="0" smtClean="0"/>
              <a:t>Historical precedence for reductionism in the biomedical and life sciences</a:t>
            </a:r>
          </a:p>
          <a:p>
            <a:pPr lvl="1"/>
            <a:r>
              <a:rPr lang="en-US" sz="2000" dirty="0" smtClean="0"/>
              <a:t>Break-down problems into fundamental units</a:t>
            </a:r>
          </a:p>
          <a:p>
            <a:pPr lvl="1"/>
            <a:r>
              <a:rPr lang="en-US" sz="2000" dirty="0" smtClean="0"/>
              <a:t>Study units and generate knowledge</a:t>
            </a:r>
          </a:p>
          <a:p>
            <a:pPr lvl="1"/>
            <a:r>
              <a:rPr lang="en-US" sz="2000" dirty="0" smtClean="0"/>
              <a:t>Reassemble knowledge into systems-level models</a:t>
            </a:r>
          </a:p>
          <a:p>
            <a:r>
              <a:rPr lang="en-US" sz="2400" b="1" dirty="0" smtClean="0"/>
              <a:t>Influences policy, education, research, and practice</a:t>
            </a:r>
          </a:p>
          <a:p>
            <a:r>
              <a:rPr lang="en-US" sz="2400" b="1" dirty="0" smtClean="0"/>
              <a:t>Recent scientific paradigms have illustrated major problems with this type of approach</a:t>
            </a:r>
          </a:p>
          <a:p>
            <a:pPr lvl="1"/>
            <a:r>
              <a:rPr lang="en-US" sz="2000" dirty="0" smtClean="0"/>
              <a:t>Systems biology/medicine</a:t>
            </a:r>
            <a:endParaRPr lang="en-US" sz="2000" dirty="0"/>
          </a:p>
          <a:p>
            <a:r>
              <a:rPr lang="en-US" sz="2400" b="1" dirty="0" smtClean="0"/>
              <a:t>Reductionist approach to data, information, and knowledge management is still prevalent</a:t>
            </a:r>
          </a:p>
          <a:p>
            <a:pPr lvl="1"/>
            <a:r>
              <a:rPr lang="en-US" sz="2000" dirty="0" smtClean="0"/>
              <a:t>HIT vs. Informatics</a:t>
            </a:r>
          </a:p>
          <a:p>
            <a:pPr lvl="1"/>
            <a:r>
              <a:rPr lang="en-US" sz="2000" dirty="0" smtClean="0"/>
              <a:t>Informatics sub-disciplines</a:t>
            </a:r>
          </a:p>
        </p:txBody>
      </p:sp>
    </p:spTree>
    <p:extLst>
      <p:ext uri="{BB962C8B-B14F-4D97-AF65-F5344CB8AC3E}">
        <p14:creationId xmlns:p14="http://schemas.microsoft.com/office/powerpoint/2010/main" val="92503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723" y="-170510"/>
            <a:ext cx="9295769" cy="70285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7087" y="6485712"/>
            <a:ext cx="5065299" cy="2872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Adapted From: Wikimedia Commons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65767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73"/>
            <a:ext cx="8784892" cy="59837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7087" y="6274060"/>
            <a:ext cx="5065299" cy="2872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Adapted From: Wikimedia Commons</a:t>
            </a:r>
            <a:endParaRPr lang="en-US" sz="12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93128" y="211655"/>
            <a:ext cx="585155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Example: </a:t>
            </a:r>
            <a:r>
              <a:rPr lang="en-US" b="1" i="1" dirty="0" smtClean="0"/>
              <a:t>signal transduction pathways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Complex interrelationships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Dependencies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/>
              <a:t>The bigger picture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Scale free networks = natural phenomena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Cannot be readily decomposed or reassembled from constituent components/modules</a:t>
            </a:r>
          </a:p>
          <a:p>
            <a:pPr marL="742950" lvl="1" indent="-285750">
              <a:buFont typeface="Arial"/>
              <a:buChar char="•"/>
            </a:pPr>
            <a:r>
              <a:rPr lang="en-US" b="1" u="sng" dirty="0" smtClean="0">
                <a:solidFill>
                  <a:srgbClr val="800000"/>
                </a:solidFill>
              </a:rPr>
              <a:t>Systems-modeling is critical!</a:t>
            </a:r>
            <a:endParaRPr lang="en-US" b="1" u="sng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87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 Also Can’t Ignore…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charset="2"/>
              <a:buChar char="§"/>
            </a:pPr>
            <a:r>
              <a:rPr lang="en-US" sz="2800" b="1" dirty="0" smtClean="0"/>
              <a:t>Technical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charset="2"/>
              <a:buChar char="§"/>
            </a:pPr>
            <a:r>
              <a:rPr lang="en-US" sz="2800" b="1" dirty="0" smtClean="0"/>
              <a:t>Regulatory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  <a:buFont typeface="Wingdings" charset="2"/>
              <a:buChar char="§"/>
            </a:pPr>
            <a:r>
              <a:rPr lang="en-US" sz="2800" b="1" dirty="0" smtClean="0"/>
              <a:t>Cultural</a:t>
            </a:r>
          </a:p>
          <a:p>
            <a:pPr lvl="1">
              <a:buClr>
                <a:schemeClr val="tx1">
                  <a:lumMod val="95000"/>
                  <a:lumOff val="5000"/>
                </a:schemeClr>
              </a:buClr>
              <a:buFont typeface="Wingdings" charset="2"/>
              <a:buChar char="§"/>
            </a:pPr>
            <a:r>
              <a:rPr lang="en-US" u="sng" dirty="0" smtClean="0"/>
              <a:t>Achieving shared language and understanding between stakeholders</a:t>
            </a: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216668" y="6222091"/>
            <a:ext cx="5024565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The </a:t>
            </a:r>
            <a:r>
              <a:rPr lang="en-US" sz="1200" b="1" dirty="0"/>
              <a:t>Construction of the Tower of </a:t>
            </a:r>
            <a:r>
              <a:rPr lang="en-US" sz="1200" b="1" dirty="0" smtClean="0"/>
              <a:t>Babel </a:t>
            </a:r>
            <a:r>
              <a:rPr lang="en-US" sz="1200" dirty="0" smtClean="0"/>
              <a:t>(</a:t>
            </a:r>
            <a:r>
              <a:rPr lang="en-US" sz="1200" dirty="0" err="1"/>
              <a:t>Hendrick</a:t>
            </a:r>
            <a:r>
              <a:rPr lang="en-US" sz="1200" dirty="0"/>
              <a:t> van </a:t>
            </a:r>
            <a:r>
              <a:rPr lang="en-US" sz="1200" dirty="0" err="1" smtClean="0"/>
              <a:t>Clev</a:t>
            </a:r>
            <a:r>
              <a:rPr lang="en-US" sz="1200" dirty="0" smtClean="0"/>
              <a:t>) </a:t>
            </a:r>
          </a:p>
          <a:p>
            <a:pPr algn="ctr"/>
            <a:r>
              <a:rPr lang="en-US" sz="1200" dirty="0" smtClean="0"/>
              <a:t>Source: Wikimedia Commons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70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Definitions</a:t>
            </a:r>
          </a:p>
          <a:p>
            <a:r>
              <a:rPr lang="en-US" b="1" dirty="0" smtClean="0"/>
              <a:t>Challenges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Reductionist vs. systems-level science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Opportunities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Drug repurposing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Clinical genotyping</a:t>
            </a:r>
          </a:p>
          <a:p>
            <a:pPr lvl="1"/>
            <a:r>
              <a:rPr lang="en-US" dirty="0" smtClean="0">
                <a:solidFill>
                  <a:srgbClr val="800000"/>
                </a:solidFill>
              </a:rPr>
              <a:t>Hypothesis generation</a:t>
            </a:r>
          </a:p>
          <a:p>
            <a:r>
              <a:rPr lang="en-US" b="1" dirty="0" smtClean="0"/>
              <a:t>Discussion</a:t>
            </a:r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134"/>
            <a:ext cx="8229600" cy="6216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Goal: </a:t>
            </a:r>
            <a:r>
              <a:rPr lang="en-US" sz="2400" dirty="0" smtClean="0"/>
              <a:t>Creating Translational Biomedical Knowledge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/>
          </a:p>
        </p:txBody>
      </p:sp>
      <p:pic>
        <p:nvPicPr>
          <p:cNvPr id="5" name="Picture 3" descr="Translational_Research_Grand_Challen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0944" y="947464"/>
            <a:ext cx="6984016" cy="5556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352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Three Examples of TBI In Action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Drug Repurposing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Clinical Genotyping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Hypothesis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2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1:</a:t>
            </a:r>
            <a:r>
              <a:rPr lang="en-US" dirty="0" smtClean="0"/>
              <a:t> Drug Repurposing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4230092" cy="4330700"/>
          </a:xfrm>
        </p:spPr>
        <p:txBody>
          <a:bodyPr/>
          <a:lstStyle/>
          <a:p>
            <a:r>
              <a:rPr lang="en-US" sz="1800" b="1" dirty="0" smtClean="0"/>
              <a:t>“Drug </a:t>
            </a:r>
            <a:r>
              <a:rPr lang="en-US" sz="1800" b="1" dirty="0"/>
              <a:t>repositioning refers to the discovery of alternative uses for </a:t>
            </a:r>
            <a:r>
              <a:rPr lang="en-US" sz="1800" b="1" dirty="0" smtClean="0"/>
              <a:t>drugs”</a:t>
            </a:r>
          </a:p>
          <a:p>
            <a:r>
              <a:rPr lang="en-US" sz="1800" b="1" dirty="0" smtClean="0"/>
              <a:t>Challenges:</a:t>
            </a:r>
          </a:p>
          <a:p>
            <a:pPr lvl="1"/>
            <a:r>
              <a:rPr lang="en-US" sz="1600" dirty="0" smtClean="0"/>
              <a:t>Choosing the indication for a drug to use when testing such hypotheses</a:t>
            </a:r>
          </a:p>
          <a:p>
            <a:pPr lvl="1"/>
            <a:r>
              <a:rPr lang="en-US" sz="1600" dirty="0" smtClean="0"/>
              <a:t>Availability and heterogeneity of data sets</a:t>
            </a:r>
          </a:p>
          <a:p>
            <a:r>
              <a:rPr lang="en-US" sz="1800" b="1" dirty="0" smtClean="0"/>
              <a:t>Methods:</a:t>
            </a:r>
          </a:p>
          <a:p>
            <a:pPr lvl="1"/>
            <a:r>
              <a:rPr lang="en-US" sz="1600" dirty="0" smtClean="0"/>
              <a:t>“</a:t>
            </a:r>
            <a:r>
              <a:rPr lang="en-US" sz="1600" dirty="0"/>
              <a:t>guilt by association” approach. </a:t>
            </a:r>
            <a:endParaRPr lang="en-US" sz="1600" dirty="0" smtClean="0"/>
          </a:p>
          <a:p>
            <a:r>
              <a:rPr lang="en-US" sz="1800" b="1" dirty="0" smtClean="0"/>
              <a:t>Outcomes:</a:t>
            </a:r>
          </a:p>
          <a:p>
            <a:pPr lvl="1"/>
            <a:r>
              <a:rPr lang="en-US" sz="1600" dirty="0" smtClean="0"/>
              <a:t>“When </a:t>
            </a:r>
            <a:r>
              <a:rPr lang="en-US" sz="1600" dirty="0"/>
              <a:t>compared with a control group of drug uses, the suggested novel drug uses generated by this approach were significantly enriched with respect to previous and ongoing clinical trials</a:t>
            </a:r>
            <a:r>
              <a:rPr lang="en-US" sz="1600" dirty="0" smtClean="0"/>
              <a:t>.”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2558" y="1285753"/>
            <a:ext cx="3688056" cy="32771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7952" y="4798052"/>
            <a:ext cx="384473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Pair-wise drug-disease correlations based on contents of </a:t>
            </a:r>
            <a:r>
              <a:rPr lang="en-US" dirty="0" err="1" smtClean="0"/>
              <a:t>DrDKB</a:t>
            </a:r>
            <a:r>
              <a:rPr lang="en-US" dirty="0" smtClean="0"/>
              <a:t> and similarity of drug treatment profiles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7107" y="6083805"/>
            <a:ext cx="6647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Adapted </a:t>
            </a:r>
            <a:r>
              <a:rPr lang="en-US" sz="1100" b="1" dirty="0"/>
              <a:t>from: </a:t>
            </a:r>
            <a:r>
              <a:rPr lang="en-US" sz="1100" i="1" dirty="0"/>
              <a:t>SYSTEMATIC EVALUATION OF DRUG-DISEASE RELATIONSHIPS TO IDENTIFY LEADS FOR NOVEL DRUG </a:t>
            </a:r>
            <a:r>
              <a:rPr lang="en-US" sz="1100" i="1" dirty="0" smtClean="0"/>
              <a:t>USES.  Annie </a:t>
            </a:r>
            <a:r>
              <a:rPr lang="en-US" sz="1100" i="1" dirty="0"/>
              <a:t>P. Chiang, </a:t>
            </a:r>
            <a:r>
              <a:rPr lang="en-US" sz="1100" i="1" dirty="0" err="1"/>
              <a:t>Atul</a:t>
            </a:r>
            <a:r>
              <a:rPr lang="en-US" sz="1100" i="1" dirty="0"/>
              <a:t> J. </a:t>
            </a:r>
            <a:r>
              <a:rPr lang="en-US" sz="1100" i="1" dirty="0" smtClean="0"/>
              <a:t>Butte.  </a:t>
            </a:r>
            <a:r>
              <a:rPr lang="en-US" sz="1100" i="1" dirty="0" err="1" smtClean="0"/>
              <a:t>Clin</a:t>
            </a:r>
            <a:r>
              <a:rPr lang="en-US" sz="1100" i="1" dirty="0" smtClean="0"/>
              <a:t> </a:t>
            </a:r>
            <a:r>
              <a:rPr lang="en-US" sz="1100" i="1" dirty="0" err="1"/>
              <a:t>Pharmacol</a:t>
            </a:r>
            <a:r>
              <a:rPr lang="en-US" sz="1100" i="1" dirty="0"/>
              <a:t> </a:t>
            </a:r>
            <a:r>
              <a:rPr lang="en-US" sz="1100" i="1" dirty="0" err="1"/>
              <a:t>Ther</a:t>
            </a:r>
            <a:r>
              <a:rPr lang="en-US" sz="1100" i="1" dirty="0"/>
              <a:t>. </a:t>
            </a:r>
            <a:r>
              <a:rPr lang="en-US" sz="1100" i="1" dirty="0" smtClean="0"/>
              <a:t>March </a:t>
            </a:r>
            <a:r>
              <a:rPr lang="en-US" sz="1100" i="1" dirty="0"/>
              <a:t>10. </a:t>
            </a:r>
          </a:p>
        </p:txBody>
      </p:sp>
    </p:spTree>
    <p:extLst>
      <p:ext uri="{BB962C8B-B14F-4D97-AF65-F5344CB8AC3E}">
        <p14:creationId xmlns:p14="http://schemas.microsoft.com/office/powerpoint/2010/main" val="12223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“Guilt By Association” Approach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2" y="1164102"/>
            <a:ext cx="4826473" cy="44955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5316" y="1208333"/>
            <a:ext cx="3104178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of the guilt-by-association method of suggesting leads for novel drug uses. Given two diseases </a:t>
            </a:r>
            <a:r>
              <a:rPr lang="en-US" dirty="0" err="1"/>
              <a:t>i</a:t>
            </a:r>
            <a:r>
              <a:rPr lang="en-US" dirty="0"/>
              <a:t>, j and their corresponding treatment profiles Ti and </a:t>
            </a:r>
            <a:r>
              <a:rPr lang="en-US" dirty="0" err="1"/>
              <a:t>Tj</a:t>
            </a:r>
            <a:r>
              <a:rPr lang="en-US" dirty="0"/>
              <a:t>, respectively, the suggested novel drug uses for </a:t>
            </a:r>
            <a:r>
              <a:rPr lang="en-US" dirty="0" err="1"/>
              <a:t>i</a:t>
            </a:r>
            <a:r>
              <a:rPr lang="en-US" dirty="0"/>
              <a:t> based on shared treatment profile with j is </a:t>
            </a:r>
            <a:r>
              <a:rPr lang="en-US" dirty="0" err="1"/>
              <a:t>Si,j</a:t>
            </a:r>
            <a:r>
              <a:rPr lang="en-US" dirty="0"/>
              <a:t> or the difference of the union treatment profile (</a:t>
            </a:r>
            <a:r>
              <a:rPr lang="en-US" dirty="0" err="1"/>
              <a:t>Uij</a:t>
            </a:r>
            <a:r>
              <a:rPr lang="en-US" dirty="0"/>
              <a:t>) and Ti. Conversely, suggested novel drug uses for j based on </a:t>
            </a:r>
            <a:r>
              <a:rPr lang="en-US" dirty="0" err="1"/>
              <a:t>i</a:t>
            </a:r>
            <a:r>
              <a:rPr lang="en-US" dirty="0"/>
              <a:t> (</a:t>
            </a:r>
            <a:r>
              <a:rPr lang="en-US" dirty="0" err="1"/>
              <a:t>Sj,i</a:t>
            </a:r>
            <a:r>
              <a:rPr lang="en-US" dirty="0"/>
              <a:t>) are obtained from subtracting </a:t>
            </a:r>
            <a:r>
              <a:rPr lang="en-US" dirty="0" err="1"/>
              <a:t>Tj</a:t>
            </a:r>
            <a:r>
              <a:rPr lang="en-US" dirty="0"/>
              <a:t> from </a:t>
            </a:r>
            <a:r>
              <a:rPr lang="en-US" dirty="0" err="1"/>
              <a:t>Uij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107" y="6083805"/>
            <a:ext cx="6647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Adapted </a:t>
            </a:r>
            <a:r>
              <a:rPr lang="en-US" sz="1100" b="1" dirty="0"/>
              <a:t>from: </a:t>
            </a:r>
            <a:r>
              <a:rPr lang="en-US" sz="1100" i="1" dirty="0"/>
              <a:t>SYSTEMATIC EVALUATION OF DRUG-DISEASE RELATIONSHIPS TO IDENTIFY LEADS FOR NOVEL DRUG </a:t>
            </a:r>
            <a:r>
              <a:rPr lang="en-US" sz="1100" i="1" dirty="0" smtClean="0"/>
              <a:t>USES.  Annie </a:t>
            </a:r>
            <a:r>
              <a:rPr lang="en-US" sz="1100" i="1" dirty="0"/>
              <a:t>P. Chiang, </a:t>
            </a:r>
            <a:r>
              <a:rPr lang="en-US" sz="1100" i="1" dirty="0" err="1"/>
              <a:t>Atul</a:t>
            </a:r>
            <a:r>
              <a:rPr lang="en-US" sz="1100" i="1" dirty="0"/>
              <a:t> J. </a:t>
            </a:r>
            <a:r>
              <a:rPr lang="en-US" sz="1100" i="1" dirty="0" smtClean="0"/>
              <a:t>Butte.  </a:t>
            </a:r>
            <a:r>
              <a:rPr lang="en-US" sz="1100" i="1" dirty="0" err="1" smtClean="0"/>
              <a:t>Clin</a:t>
            </a:r>
            <a:r>
              <a:rPr lang="en-US" sz="1100" i="1" dirty="0" smtClean="0"/>
              <a:t> </a:t>
            </a:r>
            <a:r>
              <a:rPr lang="en-US" sz="1100" i="1" dirty="0" err="1"/>
              <a:t>Pharmacol</a:t>
            </a:r>
            <a:r>
              <a:rPr lang="en-US" sz="1100" i="1" dirty="0"/>
              <a:t> </a:t>
            </a:r>
            <a:r>
              <a:rPr lang="en-US" sz="1100" i="1" dirty="0" err="1"/>
              <a:t>Ther</a:t>
            </a:r>
            <a:r>
              <a:rPr lang="en-US" sz="1100" i="1" dirty="0"/>
              <a:t>. </a:t>
            </a:r>
            <a:r>
              <a:rPr lang="en-US" sz="1100" i="1" dirty="0" smtClean="0"/>
              <a:t>March </a:t>
            </a:r>
            <a:r>
              <a:rPr lang="en-US" sz="1100" i="1" dirty="0"/>
              <a:t>10. </a:t>
            </a:r>
          </a:p>
        </p:txBody>
      </p:sp>
    </p:spTree>
    <p:extLst>
      <p:ext uri="{BB962C8B-B14F-4D97-AF65-F5344CB8AC3E}">
        <p14:creationId xmlns:p14="http://schemas.microsoft.com/office/powerpoint/2010/main" val="227323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3491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Example Results: </a:t>
            </a:r>
            <a:r>
              <a:rPr lang="en-US" dirty="0" smtClean="0"/>
              <a:t>Novel Applications Not Found in </a:t>
            </a:r>
            <a:r>
              <a:rPr lang="en-US" dirty="0" err="1" smtClean="0"/>
              <a:t>Clinicaltrials.gov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0329" y="5879966"/>
            <a:ext cx="83561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Adapted </a:t>
            </a:r>
            <a:r>
              <a:rPr lang="en-US" sz="1100" b="1" dirty="0"/>
              <a:t>from: </a:t>
            </a:r>
            <a:r>
              <a:rPr lang="en-US" sz="1100" i="1" dirty="0"/>
              <a:t>SYSTEMATIC EVALUATION OF DRUG-DISEASE RELATIONSHIPS TO IDENTIFY LEADS FOR NOVEL DRUG </a:t>
            </a:r>
            <a:r>
              <a:rPr lang="en-US" sz="1100" i="1" dirty="0" smtClean="0"/>
              <a:t>USES.  Annie </a:t>
            </a:r>
            <a:r>
              <a:rPr lang="en-US" sz="1100" i="1" dirty="0"/>
              <a:t>P. Chiang, </a:t>
            </a:r>
            <a:r>
              <a:rPr lang="en-US" sz="1100" i="1" dirty="0" err="1"/>
              <a:t>Atul</a:t>
            </a:r>
            <a:r>
              <a:rPr lang="en-US" sz="1100" i="1" dirty="0"/>
              <a:t> J. </a:t>
            </a:r>
            <a:r>
              <a:rPr lang="en-US" sz="1100" i="1" dirty="0" smtClean="0"/>
              <a:t>Butte.  </a:t>
            </a:r>
            <a:r>
              <a:rPr lang="en-US" sz="1100" i="1" dirty="0" err="1" smtClean="0"/>
              <a:t>Clin</a:t>
            </a:r>
            <a:r>
              <a:rPr lang="en-US" sz="1100" i="1" dirty="0" smtClean="0"/>
              <a:t> </a:t>
            </a:r>
            <a:r>
              <a:rPr lang="en-US" sz="1100" i="1" dirty="0" err="1"/>
              <a:t>Pharmacol</a:t>
            </a:r>
            <a:r>
              <a:rPr lang="en-US" sz="1100" i="1" dirty="0"/>
              <a:t> </a:t>
            </a:r>
            <a:r>
              <a:rPr lang="en-US" sz="1100" i="1" dirty="0" err="1"/>
              <a:t>Ther</a:t>
            </a:r>
            <a:r>
              <a:rPr lang="en-US" sz="1100" i="1" dirty="0"/>
              <a:t>. </a:t>
            </a:r>
            <a:r>
              <a:rPr lang="en-US" sz="1100" i="1" dirty="0" smtClean="0"/>
              <a:t>March </a:t>
            </a:r>
            <a:r>
              <a:rPr lang="en-US" sz="1100" i="1" dirty="0"/>
              <a:t>10. </a:t>
            </a:r>
          </a:p>
        </p:txBody>
      </p:sp>
      <p:pic>
        <p:nvPicPr>
          <p:cNvPr id="8" name="Picture 7" descr="Drug_Repurpos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64" y="2253861"/>
            <a:ext cx="8415968" cy="2199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82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800000"/>
                </a:solidFill>
              </a:rPr>
              <a:t>Definitions</a:t>
            </a:r>
          </a:p>
          <a:p>
            <a:r>
              <a:rPr lang="en-US" b="1" dirty="0" smtClean="0"/>
              <a:t>Challenges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Reductionist vs. systems-level science</a:t>
            </a:r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Drug repurposing</a:t>
            </a:r>
          </a:p>
          <a:p>
            <a:pPr lvl="1"/>
            <a:r>
              <a:rPr lang="en-US" dirty="0" smtClean="0"/>
              <a:t>Clinical genotyping</a:t>
            </a:r>
          </a:p>
          <a:p>
            <a:pPr lvl="1"/>
            <a:r>
              <a:rPr lang="en-US" dirty="0" smtClean="0"/>
              <a:t>Hypothesis generation</a:t>
            </a:r>
          </a:p>
          <a:p>
            <a:r>
              <a:rPr lang="en-US" b="1" dirty="0" smtClean="0"/>
              <a:t>Discussion</a:t>
            </a:r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426"/>
            <a:ext cx="8229600" cy="792162"/>
          </a:xfrm>
        </p:spPr>
        <p:txBody>
          <a:bodyPr/>
          <a:lstStyle/>
          <a:p>
            <a:r>
              <a:rPr lang="en-US" b="1" dirty="0" smtClean="0"/>
              <a:t>Example 2:</a:t>
            </a:r>
            <a:r>
              <a:rPr lang="en-US" dirty="0" smtClean="0"/>
              <a:t> Gene Ontology Enrichment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084652"/>
            <a:ext cx="4608100" cy="4330700"/>
          </a:xfrm>
        </p:spPr>
        <p:txBody>
          <a:bodyPr/>
          <a:lstStyle/>
          <a:p>
            <a:r>
              <a:rPr lang="en-US" sz="1400" b="1" dirty="0" smtClean="0"/>
              <a:t>“Recent </a:t>
            </a:r>
            <a:r>
              <a:rPr lang="en-US" sz="1400" b="1" dirty="0"/>
              <a:t>genome-wide association studies (GWAS) have implicated a range of genes from discrete biological pathways in the </a:t>
            </a:r>
            <a:r>
              <a:rPr lang="en-US" sz="1400" b="1" dirty="0" smtClean="0"/>
              <a:t>etiology </a:t>
            </a:r>
            <a:r>
              <a:rPr lang="en-US" sz="1400" b="1" dirty="0"/>
              <a:t>of autism. However, despite the strong influence of genetic factors, association studies have yet to identify statistically robust, replicated major effect genes or </a:t>
            </a:r>
            <a:r>
              <a:rPr lang="en-US" sz="1400" b="1" dirty="0" smtClean="0"/>
              <a:t>SNPs.”</a:t>
            </a:r>
          </a:p>
          <a:p>
            <a:r>
              <a:rPr lang="en-US" sz="1400" b="1" dirty="0" smtClean="0"/>
              <a:t>Challenges</a:t>
            </a:r>
          </a:p>
          <a:p>
            <a:pPr lvl="1"/>
            <a:r>
              <a:rPr lang="en-US" sz="1400" dirty="0" smtClean="0"/>
              <a:t>Systematic annotation of GWAS data</a:t>
            </a:r>
          </a:p>
          <a:p>
            <a:pPr lvl="1"/>
            <a:r>
              <a:rPr lang="en-US" sz="1400" dirty="0" smtClean="0"/>
              <a:t>Failure of traditional statistical methods</a:t>
            </a:r>
          </a:p>
          <a:p>
            <a:r>
              <a:rPr lang="en-US" sz="1400" b="1" dirty="0" smtClean="0"/>
              <a:t>Methods</a:t>
            </a:r>
          </a:p>
          <a:p>
            <a:pPr lvl="1"/>
            <a:r>
              <a:rPr lang="en-US" sz="1400" dirty="0" smtClean="0"/>
              <a:t>GO enrichments of study data sets</a:t>
            </a:r>
          </a:p>
          <a:p>
            <a:r>
              <a:rPr lang="en-US" sz="1400" b="1" dirty="0" smtClean="0"/>
              <a:t>Outcomes:</a:t>
            </a:r>
          </a:p>
          <a:p>
            <a:pPr lvl="1"/>
            <a:r>
              <a:rPr lang="en-US" sz="1400" dirty="0" smtClean="0"/>
              <a:t>“We </a:t>
            </a:r>
            <a:r>
              <a:rPr lang="en-US" sz="1400" dirty="0"/>
              <a:t>observe enrichment in association for sets of genes involved in diverse biological processes, including pyruvate metabolism, transcription factor activation, cell-</a:t>
            </a:r>
            <a:r>
              <a:rPr lang="en-US" sz="1400" dirty="0" err="1"/>
              <a:t>signalling</a:t>
            </a:r>
            <a:r>
              <a:rPr lang="en-US" sz="1400" dirty="0"/>
              <a:t> and cell-cycle regulation. Both genes and processes that show enrichment have previously been examined in autistic disorders and offer biologically plausibility to these findings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107" y="6053569"/>
            <a:ext cx="66473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Adapted </a:t>
            </a:r>
            <a:r>
              <a:rPr lang="en-US" sz="1100" b="1" dirty="0"/>
              <a:t>from: </a:t>
            </a:r>
            <a:r>
              <a:rPr lang="en-US" sz="1100" i="1" dirty="0" smtClean="0"/>
              <a:t>GENE-ONTOLOGY ENRICHMENT ANALYSIS IN TWO INDEPENDENT FAMILY-BASED SAMPLES HIGHLIGHTS BIOLOGICALLY PLAUSIBLE PROCESSES FOR AUTISM SPECTRUM DISORDERS.  Richard </a:t>
            </a:r>
            <a:r>
              <a:rPr lang="en-US" sz="1100" i="1" dirty="0"/>
              <a:t>J L </a:t>
            </a:r>
            <a:r>
              <a:rPr lang="en-US" sz="1100" i="1" dirty="0" err="1" smtClean="0"/>
              <a:t>Anney</a:t>
            </a:r>
            <a:r>
              <a:rPr lang="en-US" sz="1100" i="1" dirty="0" smtClean="0"/>
              <a:t> et al</a:t>
            </a:r>
            <a:r>
              <a:rPr lang="en-US" sz="1100" i="1" dirty="0"/>
              <a:t>. European Journal of Human Genetics. </a:t>
            </a:r>
            <a:r>
              <a:rPr lang="en-US" sz="1100" i="1" dirty="0" smtClean="0"/>
              <a:t>April 11. </a:t>
            </a:r>
            <a:endParaRPr lang="en-US" sz="11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5246" y="1012921"/>
            <a:ext cx="3507210" cy="4671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8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426"/>
            <a:ext cx="8229600" cy="792162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Gene Ontology (GO): </a:t>
            </a:r>
            <a:r>
              <a:rPr lang="en-US" sz="2400" dirty="0" smtClean="0"/>
              <a:t>Structure and Function of Genes and Gene Products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590"/>
          <a:stretch/>
        </p:blipFill>
        <p:spPr>
          <a:xfrm>
            <a:off x="529211" y="830910"/>
            <a:ext cx="8075029" cy="53675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107" y="6234985"/>
            <a:ext cx="8308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Adapted </a:t>
            </a:r>
            <a:r>
              <a:rPr lang="en-US" sz="1100" b="1" dirty="0"/>
              <a:t>from: </a:t>
            </a:r>
            <a:r>
              <a:rPr lang="en-US" sz="1100" dirty="0" smtClean="0"/>
              <a:t>COMPUTATIONAL PREDICTION OF CANCER-GENE FUNCTION</a:t>
            </a:r>
            <a:r>
              <a:rPr lang="en-US" sz="1100" i="1" dirty="0" smtClean="0"/>
              <a:t>.  </a:t>
            </a:r>
            <a:r>
              <a:rPr lang="en-US" sz="1100" i="1" dirty="0" err="1" smtClean="0"/>
              <a:t>Pingzhao</a:t>
            </a:r>
            <a:r>
              <a:rPr lang="en-US" sz="1100" i="1" dirty="0" smtClean="0"/>
              <a:t> </a:t>
            </a:r>
            <a:r>
              <a:rPr lang="en-US" sz="1100" i="1" dirty="0"/>
              <a:t>Hu, Gary Bader, Dennis A. </a:t>
            </a:r>
            <a:r>
              <a:rPr lang="en-US" sz="1100" i="1" dirty="0" err="1"/>
              <a:t>Wigle</a:t>
            </a:r>
            <a:r>
              <a:rPr lang="en-US" sz="1100" i="1" dirty="0"/>
              <a:t> &amp; Andrew </a:t>
            </a:r>
            <a:r>
              <a:rPr lang="en-US" sz="1100" i="1" dirty="0" err="1" smtClean="0"/>
              <a:t>Emili</a:t>
            </a:r>
            <a:r>
              <a:rPr lang="en-US" sz="1100" i="1" dirty="0" smtClean="0"/>
              <a:t>.  Nature </a:t>
            </a:r>
            <a:r>
              <a:rPr lang="en-US" sz="1100" i="1" dirty="0"/>
              <a:t>Reviews Cancer 7, 23-34 (January 2007)</a:t>
            </a:r>
          </a:p>
        </p:txBody>
      </p:sp>
    </p:spTree>
    <p:extLst>
      <p:ext uri="{BB962C8B-B14F-4D97-AF65-F5344CB8AC3E}">
        <p14:creationId xmlns:p14="http://schemas.microsoft.com/office/powerpoint/2010/main" val="53182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 Enrichment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06126201"/>
              </p:ext>
            </p:extLst>
          </p:nvPr>
        </p:nvGraphicFramePr>
        <p:xfrm>
          <a:off x="934309" y="1351646"/>
          <a:ext cx="7442336" cy="428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08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 Enrichment Tools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/>
          </a:p>
        </p:txBody>
      </p:sp>
      <p:pic>
        <p:nvPicPr>
          <p:cNvPr id="5" name="Picture 4" descr="GO_Enrichment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893" y="1674522"/>
            <a:ext cx="7786954" cy="4663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89691" y="1133867"/>
            <a:ext cx="807423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3366FF"/>
                </a:solidFill>
              </a:rPr>
              <a:t>http://</a:t>
            </a:r>
            <a:r>
              <a:rPr lang="en-US" b="1" u="sng" dirty="0" err="1">
                <a:solidFill>
                  <a:srgbClr val="3366FF"/>
                </a:solidFill>
              </a:rPr>
              <a:t>www.geneontology.org</a:t>
            </a:r>
            <a:r>
              <a:rPr lang="en-US" b="1" u="sng" dirty="0">
                <a:solidFill>
                  <a:srgbClr val="3366FF"/>
                </a:solidFill>
              </a:rPr>
              <a:t>/</a:t>
            </a:r>
            <a:r>
              <a:rPr lang="en-US" b="1" u="sng" dirty="0" err="1">
                <a:solidFill>
                  <a:srgbClr val="3366FF"/>
                </a:solidFill>
              </a:rPr>
              <a:t>GO.tools_by_type.term_enrichment.shtml</a:t>
            </a:r>
            <a:endParaRPr lang="en-US" b="1" u="sng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3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Example 3:</a:t>
            </a:r>
            <a:r>
              <a:rPr lang="en-US" dirty="0" smtClean="0"/>
              <a:t> Hypothesis Generation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1250950"/>
            <a:ext cx="4230092" cy="4330700"/>
          </a:xfrm>
        </p:spPr>
        <p:txBody>
          <a:bodyPr/>
          <a:lstStyle/>
          <a:p>
            <a:r>
              <a:rPr lang="en-US" sz="1800" b="1" dirty="0" smtClean="0"/>
              <a:t>Asking and answering important questions in large scale, multi-dimensional data sets</a:t>
            </a:r>
          </a:p>
          <a:p>
            <a:r>
              <a:rPr lang="en-US" sz="1800" b="1" dirty="0" smtClean="0"/>
              <a:t>Challenges:</a:t>
            </a:r>
          </a:p>
          <a:p>
            <a:pPr lvl="1"/>
            <a:r>
              <a:rPr lang="en-US" sz="1600" dirty="0" smtClean="0"/>
              <a:t>Heterogeneity of data sets</a:t>
            </a:r>
          </a:p>
          <a:p>
            <a:pPr lvl="1"/>
            <a:r>
              <a:rPr lang="en-US" sz="1600" dirty="0" smtClean="0"/>
              <a:t>Availability of knowledge resources that can be used to annotate targeted data</a:t>
            </a:r>
          </a:p>
          <a:p>
            <a:r>
              <a:rPr lang="en-US" sz="1800" b="1" dirty="0" smtClean="0"/>
              <a:t>Methods:</a:t>
            </a:r>
          </a:p>
          <a:p>
            <a:pPr lvl="1"/>
            <a:r>
              <a:rPr lang="en-US" sz="1600" dirty="0" smtClean="0"/>
              <a:t>Constructive induction</a:t>
            </a:r>
          </a:p>
          <a:p>
            <a:r>
              <a:rPr lang="en-US" sz="1800" b="1" dirty="0" smtClean="0"/>
              <a:t>Outcomes:</a:t>
            </a:r>
          </a:p>
          <a:p>
            <a:pPr lvl="1"/>
            <a:r>
              <a:rPr lang="en-US" sz="1600" dirty="0" smtClean="0"/>
              <a:t>Able to identify novel hypotheses relating bio-molecular markers and clinical phenotypes that may be able to inform diagnostic or therapy planning approaches to multiple cancers</a:t>
            </a:r>
            <a:endParaRPr lang="en-US" sz="1600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09648714"/>
              </p:ext>
            </p:extLst>
          </p:nvPr>
        </p:nvGraphicFramePr>
        <p:xfrm>
          <a:off x="4283513" y="1332982"/>
          <a:ext cx="5184329" cy="3456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2627" y="2904997"/>
            <a:ext cx="796478" cy="8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1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neric_CK_Colle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87" y="1775843"/>
            <a:ext cx="4912313" cy="3512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Leveraging Conceptual Knowledge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80" y="1130533"/>
            <a:ext cx="4627451" cy="520126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800" b="1" dirty="0" smtClean="0"/>
              <a:t>Conceptual knowledge defined by:</a:t>
            </a:r>
          </a:p>
          <a:p>
            <a:pPr lvl="1">
              <a:lnSpc>
                <a:spcPct val="90000"/>
              </a:lnSpc>
            </a:pPr>
            <a:r>
              <a:rPr lang="en-US" sz="1800" i="1" dirty="0" smtClean="0">
                <a:solidFill>
                  <a:srgbClr val="800000"/>
                </a:solidFill>
                <a:ea typeface="ＭＳ Ｐゴシック" charset="-128"/>
              </a:rPr>
              <a:t>Atomic units of information</a:t>
            </a:r>
          </a:p>
          <a:p>
            <a:pPr lvl="1">
              <a:lnSpc>
                <a:spcPct val="90000"/>
              </a:lnSpc>
            </a:pPr>
            <a:r>
              <a:rPr lang="en-US" sz="1800" i="1" dirty="0" smtClean="0">
                <a:solidFill>
                  <a:srgbClr val="800000"/>
                </a:solidFill>
                <a:ea typeface="ＭＳ Ｐゴシック" charset="-128"/>
              </a:rPr>
              <a:t>Semantically meaningful relationships between those atoms</a:t>
            </a:r>
          </a:p>
          <a:p>
            <a:pPr lvl="1">
              <a:lnSpc>
                <a:spcPct val="90000"/>
              </a:lnSpc>
              <a:buNone/>
            </a:pPr>
            <a:endParaRPr lang="en-US" sz="1800" dirty="0" smtClean="0">
              <a:ea typeface="ＭＳ Ｐゴシック" charset="-128"/>
            </a:endParaRPr>
          </a:p>
          <a:p>
            <a:pPr>
              <a:lnSpc>
                <a:spcPct val="90000"/>
              </a:lnSpc>
            </a:pPr>
            <a:r>
              <a:rPr lang="en-US" sz="1800" b="1" dirty="0" smtClean="0">
                <a:ea typeface="ＭＳ Ｐゴシック" charset="-128"/>
              </a:rPr>
              <a:t>Examples sources of conceptual knowledge: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>
                <a:ea typeface="ＭＳ Ｐゴシック" charset="-128"/>
              </a:rPr>
              <a:t>Ontologies</a:t>
            </a:r>
          </a:p>
          <a:p>
            <a:pPr lvl="2">
              <a:lnSpc>
                <a:spcPct val="80000"/>
              </a:lnSpc>
            </a:pPr>
            <a:r>
              <a:rPr lang="en-US" sz="1400" dirty="0" smtClean="0"/>
              <a:t>Abstract, simplified view of the world that we wish to represent for some purpose</a:t>
            </a:r>
          </a:p>
          <a:p>
            <a:pPr lvl="2">
              <a:lnSpc>
                <a:spcPct val="80000"/>
              </a:lnSpc>
            </a:pPr>
            <a:r>
              <a:rPr lang="en-US" sz="1400" dirty="0" smtClean="0"/>
              <a:t>Basis of formally represented knowledge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>
                <a:ea typeface="ＭＳ Ｐゴシック" charset="-128"/>
              </a:rPr>
              <a:t>Terminologies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>
                <a:ea typeface="ＭＳ Ｐゴシック" charset="-128"/>
              </a:rPr>
              <a:t>Database Schemas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>
                <a:ea typeface="ＭＳ Ｐゴシック" charset="-128"/>
              </a:rPr>
              <a:t>Literature extracts</a:t>
            </a:r>
          </a:p>
          <a:p>
            <a:pPr lvl="2">
              <a:lnSpc>
                <a:spcPct val="90000"/>
              </a:lnSpc>
            </a:pPr>
            <a:r>
              <a:rPr lang="en-US" sz="1400" dirty="0" smtClean="0">
                <a:ea typeface="ＭＳ Ｐゴシック" charset="-128"/>
              </a:rPr>
              <a:t>Conceptual entities and semantic relationships extracted using text mining and natural language processing techniques</a:t>
            </a:r>
          </a:p>
          <a:p>
            <a:pPr lvl="1">
              <a:lnSpc>
                <a:spcPct val="90000"/>
              </a:lnSpc>
            </a:pPr>
            <a:endParaRPr lang="en-US" dirty="0" smtClean="0">
              <a:ea typeface="ＭＳ Ｐゴシック" charset="-128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6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991600" cy="1287233"/>
          </a:xfrm>
        </p:spPr>
        <p:txBody>
          <a:bodyPr/>
          <a:lstStyle/>
          <a:p>
            <a:pPr algn="ctr"/>
            <a:r>
              <a:rPr lang="en-US" sz="2800" b="1" i="1" dirty="0" smtClean="0">
                <a:solidFill>
                  <a:srgbClr val="800000"/>
                </a:solidFill>
                <a:ea typeface="ＭＳ Ｐゴシック" charset="-128"/>
                <a:cs typeface="ＭＳ Ｐゴシック" charset="-128"/>
              </a:rPr>
              <a:t>Putting Conceptual Knowledge to Work:</a:t>
            </a:r>
            <a:br>
              <a:rPr lang="en-US" sz="2800" b="1" i="1" dirty="0" smtClean="0">
                <a:solidFill>
                  <a:srgbClr val="800000"/>
                </a:solidFill>
                <a:ea typeface="ＭＳ Ｐゴシック" charset="-128"/>
                <a:cs typeface="ＭＳ Ｐゴシック" charset="-128"/>
              </a:rPr>
            </a:br>
            <a:r>
              <a:rPr lang="en-US" sz="2800" b="0" dirty="0" smtClean="0">
                <a:solidFill>
                  <a:schemeClr val="tx1"/>
                </a:solidFill>
                <a:ea typeface="ＭＳ Ｐゴシック" charset="-128"/>
                <a:cs typeface="ＭＳ Ｐゴシック" charset="-128"/>
              </a:rPr>
              <a:t>Constructive Induction (CI) &amp; Hypothesis Generation</a:t>
            </a:r>
            <a:endParaRPr lang="en-US" dirty="0">
              <a:solidFill>
                <a:srgbClr val="0000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963" y="5242858"/>
            <a:ext cx="8054975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b="1" dirty="0"/>
              <a:t>Conceptual Knowledge Constructs (CKCs)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 Conceptual knowledge-anchored concepts </a:t>
            </a:r>
            <a:r>
              <a:rPr lang="en-US" sz="1600" dirty="0"/>
              <a:t>+ relationships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/>
              <a:t> Higher order constructs (multiple intermediate concepts)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/>
              <a:t> Controls for concept granularity (search depth</a:t>
            </a:r>
            <a:r>
              <a:rPr lang="en-US" sz="1600" dirty="0" smtClean="0"/>
              <a:t>)</a:t>
            </a:r>
          </a:p>
          <a:p>
            <a:pPr>
              <a:buFont typeface="Arial" charset="0"/>
              <a:buChar char="•"/>
              <a:defRPr/>
            </a:pPr>
            <a:r>
              <a:rPr lang="en-US" sz="1600" dirty="0" smtClean="0"/>
              <a:t> Basis for inference of hypotheses concerning relationships between data elements</a:t>
            </a:r>
            <a:endParaRPr lang="en-US" sz="1600" dirty="0"/>
          </a:p>
        </p:txBody>
      </p:sp>
      <p:pic>
        <p:nvPicPr>
          <p:cNvPr id="30725" name="Picture 5" descr="New_CI_Overview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00" y="1141345"/>
            <a:ext cx="6286500" cy="405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30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358" y="240134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b="1" dirty="0" smtClean="0">
                <a:ea typeface="+mj-ea"/>
                <a:cs typeface="+mj-cs"/>
              </a:rPr>
              <a:t>Experimental Context: </a:t>
            </a:r>
            <a:r>
              <a:rPr lang="en-US" sz="2400" dirty="0" smtClean="0">
                <a:ea typeface="+mj-ea"/>
                <a:cs typeface="+mj-cs"/>
              </a:rPr>
              <a:t>CLL Research Consortium</a:t>
            </a:r>
            <a:endParaRPr lang="en-US" sz="2400" dirty="0">
              <a:ea typeface="+mj-ea"/>
              <a:cs typeface="+mj-cs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type="body" sz="quarter" idx="11"/>
          </p:nvPr>
        </p:nvSpPr>
        <p:spPr>
          <a:xfrm>
            <a:off x="305997" y="1114887"/>
            <a:ext cx="8255000" cy="4330700"/>
          </a:xfrm>
        </p:spPr>
        <p:txBody>
          <a:bodyPr/>
          <a:lstStyle/>
          <a:p>
            <a:pPr marL="631825" indent="-514350" eaLnBrk="1" hangingPunct="1"/>
            <a:r>
              <a:rPr lang="en-US" sz="2000" b="1" dirty="0" smtClean="0">
                <a:ea typeface="ＭＳ Ｐゴシック" charset="-128"/>
                <a:cs typeface="ＭＳ Ｐゴシック" charset="-128"/>
              </a:rPr>
              <a:t>NCI-funded Program/Project (PO1)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i="1" dirty="0" smtClean="0">
                <a:ea typeface="ＭＳ Ｐゴシック" charset="-128"/>
                <a:cs typeface="ＭＳ Ｐゴシック" charset="-128"/>
              </a:rPr>
              <a:t>Translational research targeting Chronic Lymphocytic Leukemia (CLL)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i="1" dirty="0" smtClean="0">
                <a:ea typeface="ＭＳ Ｐゴシック" charset="-128"/>
                <a:cs typeface="ＭＳ Ｐゴシック" charset="-128"/>
              </a:rPr>
              <a:t>Established in 1999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i="1" dirty="0" smtClean="0">
                <a:ea typeface="ＭＳ Ｐゴシック" charset="-128"/>
                <a:cs typeface="ＭＳ Ｐゴシック" charset="-128"/>
              </a:rPr>
              <a:t>Cohort of over </a:t>
            </a:r>
            <a:r>
              <a:rPr lang="en-US" sz="1800" i="1" dirty="0">
                <a:ea typeface="ＭＳ Ｐゴシック" charset="-128"/>
                <a:cs typeface="ＭＳ Ｐゴシック" charset="-128"/>
              </a:rPr>
              <a:t>6</a:t>
            </a:r>
            <a:r>
              <a:rPr lang="en-US" sz="1800" i="1" dirty="0" smtClean="0">
                <a:ea typeface="ＭＳ Ｐゴシック" charset="-128"/>
                <a:cs typeface="ＭＳ Ｐゴシック" charset="-128"/>
              </a:rPr>
              <a:t>,000 patients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i="1" dirty="0" smtClean="0">
                <a:ea typeface="ＭＳ Ｐゴシック" charset="-128"/>
                <a:cs typeface="ＭＳ Ｐゴシック" charset="-128"/>
              </a:rPr>
              <a:t>Comprehensive phenotypic and bio-molecular data sets, as well as bio-specimens</a:t>
            </a:r>
          </a:p>
          <a:p>
            <a:pPr marL="631825" indent="-514350" eaLnBrk="1" hangingPunct="1"/>
            <a:r>
              <a:rPr lang="en-US" sz="2000" b="1" dirty="0" smtClean="0">
                <a:ea typeface="ＭＳ Ｐゴシック" charset="-128"/>
                <a:cs typeface="ＭＳ Ｐゴシック" charset="-128"/>
              </a:rPr>
              <a:t>8 participating sites</a:t>
            </a:r>
          </a:p>
          <a:p>
            <a:pPr marL="631825" indent="-514350" eaLnBrk="1" hangingPunct="1"/>
            <a:r>
              <a:rPr lang="en-US" sz="2000" b="1" dirty="0" smtClean="0">
                <a:ea typeface="ＭＳ Ｐゴシック" charset="-128"/>
                <a:cs typeface="ＭＳ Ｐゴシック" charset="-128"/>
              </a:rPr>
              <a:t>Informatics platform: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Research networking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Clinical trials management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Correlative data management</a:t>
            </a:r>
          </a:p>
          <a:p>
            <a:pPr marL="1031875" lvl="1" indent="-401638" eaLnBrk="1" hangingPunct="1">
              <a:buFont typeface="Wingdings" charset="2"/>
              <a:buChar char="ü"/>
            </a:pPr>
            <a:r>
              <a:rPr lang="en-US" sz="1800" dirty="0" smtClean="0">
                <a:ea typeface="ＭＳ Ｐゴシック" charset="-128"/>
                <a:cs typeface="ＭＳ Ｐゴシック" charset="-128"/>
              </a:rPr>
              <a:t>Bio-specimen management</a:t>
            </a:r>
          </a:p>
          <a:p>
            <a:pPr marL="631825" indent="-514350" eaLnBrk="1" hangingPunct="1"/>
            <a:endParaRPr lang="en-US" sz="24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81232" y="3755826"/>
            <a:ext cx="4286081" cy="2176375"/>
          </a:xfrm>
          <a:prstGeom prst="rect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1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a typeface="ＭＳ Ｐゴシック" pitchFamily="-112" charset="-128"/>
                <a:cs typeface="ＭＳ Ｐゴシック" pitchFamily="-112" charset="-128"/>
              </a:rPr>
              <a:t>Multi-part CI Evaluation Study in CLL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07051922"/>
              </p:ext>
            </p:extLst>
          </p:nvPr>
        </p:nvGraphicFramePr>
        <p:xfrm>
          <a:off x="478168" y="1003589"/>
          <a:ext cx="8234692" cy="1966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503238" y="2811463"/>
            <a:ext cx="2451100" cy="2547937"/>
            <a:chOff x="502918" y="2810934"/>
            <a:chExt cx="2451947" cy="2548466"/>
          </a:xfrm>
        </p:grpSpPr>
        <p:sp>
          <p:nvSpPr>
            <p:cNvPr id="6" name="Rounded Rectangular Callout 5"/>
            <p:cNvSpPr/>
            <p:nvPr/>
          </p:nvSpPr>
          <p:spPr bwMode="auto">
            <a:xfrm rot="10800000">
              <a:off x="502918" y="2810934"/>
              <a:ext cx="2451947" cy="2548466"/>
            </a:xfrm>
            <a:prstGeom prst="wedgeRoundRect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8" name="TextBox 7"/>
            <p:cNvSpPr txBox="1"/>
            <p:nvPr/>
          </p:nvSpPr>
          <p:spPr>
            <a:xfrm>
              <a:off x="568027" y="3031642"/>
              <a:ext cx="2328079" cy="213949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Wingdings" charset="2"/>
                <a:buChar char="ü"/>
                <a:defRPr/>
              </a:pPr>
              <a:r>
                <a:rPr lang="en-US" sz="16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 </a:t>
              </a: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CKC Evaluation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108</a:t>
              </a:r>
              <a:r>
                <a:rPr lang="en-US" sz="12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data elements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 smtClean="0"/>
                <a:t>822 UMLS concepts</a:t>
              </a:r>
              <a:endParaRPr lang="en-US" sz="1200" dirty="0" smtClean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5800 CKCs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5 SMEs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Random sample (250)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86% valid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90% “meaningful”</a:t>
              </a:r>
            </a:p>
            <a:p>
              <a:pPr indent="-169863"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Search depth controls</a:t>
              </a:r>
            </a:p>
            <a:p>
              <a:pPr indent="-169863"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TOKEn browser</a:t>
              </a:r>
              <a:endParaRPr lang="en-US" sz="1400" dirty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73438" y="2811463"/>
            <a:ext cx="2451100" cy="2547937"/>
            <a:chOff x="3373118" y="2810934"/>
            <a:chExt cx="2451947" cy="2548466"/>
          </a:xfrm>
        </p:grpSpPr>
        <p:sp>
          <p:nvSpPr>
            <p:cNvPr id="9" name="Rounded Rectangular Callout 8"/>
            <p:cNvSpPr/>
            <p:nvPr/>
          </p:nvSpPr>
          <p:spPr bwMode="auto">
            <a:xfrm rot="10800000">
              <a:off x="3373118" y="2810934"/>
              <a:ext cx="2451947" cy="2548466"/>
            </a:xfrm>
            <a:prstGeom prst="wedgeRoundRect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10" name="TextBox 9"/>
            <p:cNvSpPr txBox="1"/>
            <p:nvPr/>
          </p:nvSpPr>
          <p:spPr>
            <a:xfrm>
              <a:off x="3395351" y="3031642"/>
              <a:ext cx="2378897" cy="169312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Wingdings" charset="2"/>
                <a:buChar char="ü"/>
                <a:defRPr/>
              </a:pPr>
              <a:r>
                <a:rPr lang="en-US" sz="16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 </a:t>
              </a: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Automated lit. queries</a:t>
              </a:r>
            </a:p>
            <a:p>
              <a:pPr marL="287338" lvl="2" indent="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Random sample (50)</a:t>
              </a:r>
              <a:endParaRPr lang="en-US" sz="1200" b="1" dirty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  <a:p>
              <a:pPr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 SME “gold standard”</a:t>
              </a:r>
            </a:p>
            <a:p>
              <a:pPr marL="287338" lvl="1" indent="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Support metric</a:t>
              </a:r>
              <a:endParaRPr lang="en-US" sz="1400" b="1" dirty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  <a:p>
              <a:pPr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 Critical relationship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Wingdings"/>
                  <a:ea typeface="Wingdings"/>
                  <a:cs typeface="Wingdings"/>
                </a:rPr>
                <a:t></a:t>
              </a: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support metric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Wingdings"/>
                  <a:ea typeface="Wingdings"/>
                  <a:cs typeface="Wingdings"/>
                </a:rPr>
                <a:t></a:t>
              </a: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“meaningful”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Significant correlation</a:t>
              </a:r>
            </a:p>
          </p:txBody>
        </p:sp>
      </p:grpSp>
      <p:sp>
        <p:nvSpPr>
          <p:cNvPr id="27656" name="TextBox 14"/>
          <p:cNvSpPr txBox="1">
            <a:spLocks noChangeArrowheads="1"/>
          </p:cNvSpPr>
          <p:nvPr/>
        </p:nvSpPr>
        <p:spPr bwMode="auto">
          <a:xfrm>
            <a:off x="300038" y="5578475"/>
            <a:ext cx="8589962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itchFamily="-112" charset="0"/>
              <a:buAutoNum type="arabicPeriod"/>
            </a:pPr>
            <a:r>
              <a:rPr lang="en-US" sz="1200" dirty="0"/>
              <a:t>Payne PR, Borlawsky T, Kwok A, Dhaval R, Greaves A.  </a:t>
            </a:r>
            <a:r>
              <a:rPr lang="en-US" sz="1200" i="1" dirty="0"/>
              <a:t>Ontology-anchored Approaches to Conceptual Knowledge Discovery in a Multi-dimensional Research Data Repository</a:t>
            </a:r>
            <a:r>
              <a:rPr lang="en-US" sz="1200" dirty="0"/>
              <a:t>.  AMIA Translational Bioinformatics Summit Proc. 2008.</a:t>
            </a:r>
          </a:p>
          <a:p>
            <a:pPr marL="342900" indent="-342900">
              <a:buFont typeface="Arial" pitchFamily="-112" charset="0"/>
              <a:buAutoNum type="arabicPeriod"/>
            </a:pPr>
            <a:r>
              <a:rPr lang="en-US" sz="1200" dirty="0"/>
              <a:t>Payne PR, Borlawsky T, Kwok A, Greaves A.  </a:t>
            </a:r>
            <a:r>
              <a:rPr lang="en-US" sz="1200" i="1" dirty="0"/>
              <a:t>Supporting the Design of Translational Clinical Studies Through the Generation and Verification of Conceptual Knowledge-anchored Hypotheses</a:t>
            </a:r>
            <a:r>
              <a:rPr lang="en-US" sz="1200" dirty="0"/>
              <a:t>.  AMIA Annu Symp Proc. 2008.  </a:t>
            </a:r>
          </a:p>
          <a:p>
            <a:pPr marL="342900" indent="-342900">
              <a:buFont typeface="Arial" pitchFamily="-112" charset="0"/>
              <a:buAutoNum type="arabicPeriod"/>
            </a:pPr>
            <a:endParaRPr lang="en-US" sz="1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184290" y="2811092"/>
            <a:ext cx="2451100" cy="2547937"/>
            <a:chOff x="6184290" y="2811092"/>
            <a:chExt cx="2451100" cy="2547937"/>
          </a:xfrm>
        </p:grpSpPr>
        <p:sp>
          <p:nvSpPr>
            <p:cNvPr id="16" name="Rounded Rectangular Callout 15"/>
            <p:cNvSpPr/>
            <p:nvPr/>
          </p:nvSpPr>
          <p:spPr bwMode="auto">
            <a:xfrm rot="10800000">
              <a:off x="6184290" y="2811092"/>
              <a:ext cx="2451100" cy="2547937"/>
            </a:xfrm>
            <a:prstGeom prst="wedgeRoundRectCallou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sp>
        <p:sp>
          <p:nvSpPr>
            <p:cNvPr id="17" name="TextBox 16"/>
            <p:cNvSpPr txBox="1"/>
            <p:nvPr/>
          </p:nvSpPr>
          <p:spPr bwMode="auto">
            <a:xfrm>
              <a:off x="6221698" y="3031753"/>
              <a:ext cx="2378075" cy="190821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buFont typeface="Wingdings" charset="2"/>
                <a:buChar char="ü"/>
                <a:defRPr/>
              </a:pPr>
              <a:r>
                <a:rPr lang="en-US" sz="16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</a:t>
              </a:r>
              <a:r>
                <a:rPr lang="en-US" sz="1600" b="1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</a:t>
              </a:r>
              <a:r>
                <a:rPr lang="en-US" sz="1400" b="1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Mining CLL literature</a:t>
              </a:r>
            </a:p>
            <a:p>
              <a:pPr marL="287338" lvl="2" indent="169863">
                <a:buFont typeface="Arial"/>
                <a:buChar char="•"/>
                <a:defRPr/>
              </a:pPr>
              <a:r>
                <a:rPr lang="en-US" sz="14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Medline, 2005-2008</a:t>
              </a:r>
              <a:endParaRPr lang="en-US" sz="1400" b="1" dirty="0" smtClean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  <a:p>
              <a:pPr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</a:t>
              </a:r>
              <a:r>
                <a:rPr lang="en-US" sz="1400" b="1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Comparison</a:t>
              </a:r>
            </a:p>
            <a:p>
              <a:pPr marL="287338" lvl="1" indent="169863">
                <a:buFont typeface="Arial"/>
                <a:buChar char="•"/>
                <a:defRPr/>
              </a:pPr>
              <a:r>
                <a:rPr lang="en-US" sz="12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Literature-based CKCs</a:t>
              </a:r>
            </a:p>
            <a:p>
              <a:pPr marL="287338" lvl="1" indent="169863">
                <a:buFont typeface="Arial"/>
                <a:buChar char="•"/>
                <a:defRPr/>
              </a:pPr>
              <a:r>
                <a:rPr lang="en-US" sz="1200" dirty="0" smtClean="0"/>
                <a:t>Ontology-based CKCs</a:t>
              </a:r>
              <a:endParaRPr lang="en-US" sz="1400" dirty="0" smtClean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  <a:p>
              <a:pPr>
                <a:buFont typeface="Wingdings" charset="2"/>
                <a:buChar char="ü"/>
                <a:defRPr/>
              </a:pPr>
              <a:r>
                <a:rPr lang="en-US" sz="1400" b="1" dirty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 Critical</a:t>
              </a:r>
              <a:r>
                <a:rPr lang="en-US" sz="1400" b="1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 findings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 smtClean="0"/>
                <a:t>No </a:t>
              </a:r>
              <a:r>
                <a:rPr lang="en-US" sz="12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overlap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Differing granularity</a:t>
              </a:r>
            </a:p>
            <a:p>
              <a:pPr lvl="1" indent="-169863">
                <a:buFont typeface="Arial"/>
                <a:buChar char="•"/>
                <a:defRPr/>
              </a:pPr>
              <a:r>
                <a:rPr lang="en-US" sz="1200" dirty="0" smtClean="0">
                  <a:latin typeface="CourierPS" pitchFamily="49" charset="0"/>
                  <a:ea typeface="ＭＳ Ｐゴシック" charset="-128"/>
                  <a:cs typeface="ＭＳ Ｐゴシック" charset="-128"/>
                </a:rPr>
                <a:t>More timely (SMEs)</a:t>
              </a:r>
              <a:endParaRPr lang="en-US" sz="1200" dirty="0">
                <a:latin typeface="CourierPS" pitchFamily="49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029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5"/>
          <p:cNvSpPr>
            <a:spLocks noGrp="1" noChangeArrowheads="1"/>
          </p:cNvSpPr>
          <p:nvPr>
            <p:ph type="title"/>
          </p:nvPr>
        </p:nvSpPr>
        <p:spPr>
          <a:xfrm>
            <a:off x="1304757" y="65910"/>
            <a:ext cx="7772400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CKC Visualization</a:t>
            </a:r>
            <a:endParaRPr lang="en-US" b="1"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" name="Picture 3" descr="TOKEn_CRC_Visualizatio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50" y="0"/>
            <a:ext cx="915354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30384" y="1152436"/>
            <a:ext cx="1145835" cy="60016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Cytogenetic &amp; Chromosomal abnormalities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4349341"/>
            <a:ext cx="124424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Bio-molecular Products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973582" y="3069882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Hematologic</a:t>
            </a:r>
          </a:p>
          <a:p>
            <a:pPr algn="ctr"/>
            <a:r>
              <a:rPr lang="en-US" sz="1100" dirty="0" smtClean="0"/>
              <a:t>Malignancies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4456282" y="1035742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Bone Marrow Morphology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138136" y="2286557"/>
            <a:ext cx="1145835" cy="430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Tissues of Origin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4093434" y="1752600"/>
            <a:ext cx="1145835" cy="26161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Solid Tumors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3883365" y="3078314"/>
            <a:ext cx="1145835" cy="430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Myelogenous Malignancies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200521" y="6340010"/>
            <a:ext cx="6380623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TOKEn CKC Network: </a:t>
            </a:r>
            <a:r>
              <a:rPr lang="en-US" dirty="0" smtClean="0"/>
              <a:t>CLL Research Consortium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smtClean="0"/>
              <a:t>The Basics: </a:t>
            </a:r>
            <a:r>
              <a:rPr lang="en-US" sz="2400" dirty="0" smtClean="0"/>
              <a:t>Defining Biomedical Informatics (BMI)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3761" y="2090057"/>
            <a:ext cx="84789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“The field that is concerned with the </a:t>
            </a:r>
            <a:r>
              <a:rPr lang="en-US" sz="2400" b="1" dirty="0" smtClean="0"/>
              <a:t>optimal use</a:t>
            </a:r>
          </a:p>
          <a:p>
            <a:pPr algn="ctr"/>
            <a:r>
              <a:rPr lang="en-US" sz="2400" b="1" dirty="0" smtClean="0"/>
              <a:t>of information</a:t>
            </a:r>
            <a:r>
              <a:rPr lang="en-US" sz="2400" dirty="0" smtClean="0"/>
              <a:t>, often </a:t>
            </a:r>
            <a:r>
              <a:rPr lang="en-US" sz="2400" b="1" dirty="0" smtClean="0"/>
              <a:t>aided by the use of technology and people </a:t>
            </a:r>
            <a:r>
              <a:rPr lang="en-US" sz="2400" dirty="0" smtClean="0"/>
              <a:t>(researchers, practitioners, users, etc.), to improve individual health, health care, public health, and biomedical research”</a:t>
            </a:r>
          </a:p>
          <a:p>
            <a:pPr algn="ctr"/>
            <a:r>
              <a:rPr lang="en-US" sz="2400" i="1" dirty="0" smtClean="0"/>
              <a:t>- </a:t>
            </a:r>
            <a:r>
              <a:rPr lang="en-US" sz="2400" i="1" dirty="0" err="1" smtClean="0"/>
              <a:t>Hersh</a:t>
            </a:r>
            <a:r>
              <a:rPr lang="en-US" sz="2400" i="1" dirty="0" smtClean="0"/>
              <a:t>, 2010</a:t>
            </a:r>
            <a:endParaRPr lang="en-US" sz="2400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481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OKEn_CRC_Visualization_Til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50" y="0"/>
            <a:ext cx="915355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263" y="152771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Cytogenetic Abnormalities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806917" y="969276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Treatment</a:t>
            </a:r>
          </a:p>
          <a:p>
            <a:pPr algn="ctr"/>
            <a:r>
              <a:rPr lang="en-US" sz="1100" dirty="0" smtClean="0"/>
              <a:t>Response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961486" y="3279571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Bone Marrow Morphology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4678068" y="3604210"/>
            <a:ext cx="1145835" cy="2616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Lymphomas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4591752" y="1321817"/>
            <a:ext cx="1145835" cy="26161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Leukemia's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5488944" y="137469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Chromosome Loss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025894" y="143223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Laboratory Findings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7998165" y="897161"/>
            <a:ext cx="1145835" cy="430887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Protein Expression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1087787" y="1914177"/>
            <a:ext cx="1145835" cy="430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Molecular Abnormalities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4066579" y="1904258"/>
            <a:ext cx="1145835" cy="430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Tissues of Origin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6587037" y="777198"/>
            <a:ext cx="1145835" cy="43088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Tissues of Origin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00521" y="6340010"/>
            <a:ext cx="4631346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TOKEn CKC Network: </a:t>
            </a:r>
            <a:r>
              <a:rPr lang="en-US" dirty="0" smtClean="0"/>
              <a:t>Semantic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5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Definitions</a:t>
            </a:r>
          </a:p>
          <a:p>
            <a:r>
              <a:rPr lang="en-US" b="1" dirty="0" smtClean="0"/>
              <a:t>Challenges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Reductionist vs. systems-level science</a:t>
            </a:r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Drug repurposing</a:t>
            </a:r>
          </a:p>
          <a:p>
            <a:pPr lvl="1"/>
            <a:r>
              <a:rPr lang="en-US" dirty="0" smtClean="0"/>
              <a:t>Clinical genotyping</a:t>
            </a:r>
          </a:p>
          <a:p>
            <a:pPr lvl="1"/>
            <a:r>
              <a:rPr lang="en-US" dirty="0" smtClean="0"/>
              <a:t>Hypothesis generation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Discussion</a:t>
            </a:r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79425" y="1066800"/>
            <a:ext cx="4016375" cy="4953000"/>
            <a:chOff x="479515" y="1066800"/>
            <a:chExt cx="4016285" cy="4953000"/>
          </a:xfrm>
        </p:grpSpPr>
        <p:sp>
          <p:nvSpPr>
            <p:cNvPr id="7" name="Rectangle 6"/>
            <p:cNvSpPr/>
            <p:nvPr/>
          </p:nvSpPr>
          <p:spPr>
            <a:xfrm>
              <a:off x="1524067" y="1066800"/>
              <a:ext cx="2971733" cy="495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515" y="1295400"/>
              <a:ext cx="2170064" cy="5238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Clinical Informatics</a:t>
              </a:r>
            </a:p>
            <a:p>
              <a:pPr algn="ctr">
                <a:defRPr/>
              </a:pPr>
              <a:r>
                <a:rPr lang="en-US" sz="1400" dirty="0"/>
                <a:t>Public Health Informatics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4572000" y="1066800"/>
            <a:ext cx="4186238" cy="4953000"/>
            <a:chOff x="4572000" y="1066800"/>
            <a:chExt cx="4185833" cy="4953000"/>
          </a:xfrm>
        </p:grpSpPr>
        <p:sp>
          <p:nvSpPr>
            <p:cNvPr id="6" name="Rectangle 5"/>
            <p:cNvSpPr/>
            <p:nvPr/>
          </p:nvSpPr>
          <p:spPr>
            <a:xfrm>
              <a:off x="4572000" y="1066800"/>
              <a:ext cx="2971512" cy="4953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48238" y="1295400"/>
              <a:ext cx="2509595" cy="52387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 dirty="0"/>
                <a:t>Translational Bioinformatics</a:t>
              </a:r>
            </a:p>
            <a:p>
              <a:pPr algn="ctr">
                <a:defRPr/>
              </a:pPr>
              <a:r>
                <a:rPr lang="en-US" sz="1400" dirty="0"/>
                <a:t>Clinical Research Informatics</a:t>
              </a:r>
            </a:p>
          </p:txBody>
        </p:sp>
      </p:grpSp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>
                <a:latin typeface="Arial" charset="0"/>
                <a:ea typeface="ＭＳ Ｐゴシック" charset="0"/>
              </a:rPr>
              <a:t>Ultimate Goal: 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Learning </a:t>
            </a:r>
            <a:r>
              <a:rPr lang="en-US" sz="2800" dirty="0">
                <a:latin typeface="Arial" charset="0"/>
                <a:ea typeface="ＭＳ Ｐゴシック" charset="0"/>
              </a:rPr>
              <a:t>from Every Patient and Improving Care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50950"/>
          <a:ext cx="8229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057400" y="3038475"/>
            <a:ext cx="5029200" cy="9239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b="1" i="1" dirty="0"/>
              <a:t>Learn from every patient encounter so that we can improve their care, their families care, and their communities care</a:t>
            </a:r>
          </a:p>
        </p:txBody>
      </p:sp>
    </p:spTree>
    <p:extLst>
      <p:ext uri="{BB962C8B-B14F-4D97-AF65-F5344CB8AC3E}">
        <p14:creationId xmlns:p14="http://schemas.microsoft.com/office/powerpoint/2010/main" val="193516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This Is An Inherently Biomedical Informatics Problem!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23250472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14920" y="3754890"/>
            <a:ext cx="117911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r>
              <a:rPr lang="en-US" dirty="0" smtClean="0"/>
              <a:t> 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94761" y="3749522"/>
            <a:ext cx="150011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r>
              <a:rPr lang="en-US" dirty="0" smtClean="0"/>
              <a:t>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02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/>
          <p:cNvSpPr/>
          <p:nvPr/>
        </p:nvSpPr>
        <p:spPr>
          <a:xfrm>
            <a:off x="1071318" y="1002240"/>
            <a:ext cx="7525144" cy="5486400"/>
          </a:xfrm>
          <a:prstGeom prst="trapezoi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16234114"/>
              </p:ext>
            </p:extLst>
          </p:nvPr>
        </p:nvGraphicFramePr>
        <p:xfrm>
          <a:off x="893304" y="1494720"/>
          <a:ext cx="7884589" cy="4864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854" y="202806"/>
            <a:ext cx="8229600" cy="59639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To Achieve This Goal We Will Need A Systems Approach to Biomedicine…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504" y="6462583"/>
            <a:ext cx="483081" cy="234409"/>
          </a:xfrm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9997" y="3300814"/>
            <a:ext cx="1424201" cy="1424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106" y="3314243"/>
            <a:ext cx="1283959" cy="12839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00070" y="4418781"/>
            <a:ext cx="1381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Data </a:t>
            </a:r>
          </a:p>
          <a:p>
            <a:pPr algn="ctr"/>
            <a:r>
              <a:rPr lang="en-US" i="1" dirty="0" smtClean="0"/>
              <a:t>Generation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5207366" y="4382044"/>
            <a:ext cx="138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Knowledge</a:t>
            </a:r>
          </a:p>
          <a:p>
            <a:pPr algn="ctr"/>
            <a:r>
              <a:rPr lang="en-US" i="1" dirty="0" smtClean="0"/>
              <a:t>Generation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2951216" y="1123200"/>
            <a:ext cx="37121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Biomedical Informatics “Fabric”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09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88" y="1854325"/>
            <a:ext cx="15875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900" y="1332038"/>
            <a:ext cx="660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3" y="2144838"/>
            <a:ext cx="21209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5700" y="1854325"/>
            <a:ext cx="60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925" y="2160713"/>
            <a:ext cx="30226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8903" y="5880353"/>
            <a:ext cx="6392035" cy="553998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latin typeface="Arial" charset="0"/>
                <a:cs typeface="Arial" charset="0"/>
              </a:rPr>
              <a:t>Sarkar IN, </a:t>
            </a:r>
            <a:r>
              <a:rPr lang="en-US" sz="1000" dirty="0" smtClean="0">
                <a:latin typeface="Arial" charset="0"/>
                <a:cs typeface="Arial" charset="0"/>
              </a:rPr>
              <a:t>Butte AJ, </a:t>
            </a:r>
            <a:r>
              <a:rPr lang="en-US" sz="1000" dirty="0" err="1" smtClean="0">
                <a:latin typeface="Arial" charset="0"/>
                <a:cs typeface="Arial" charset="0"/>
              </a:rPr>
              <a:t>Lussier</a:t>
            </a:r>
            <a:r>
              <a:rPr lang="en-US" sz="1000" dirty="0" smtClean="0">
                <a:latin typeface="Arial" charset="0"/>
                <a:cs typeface="Arial" charset="0"/>
              </a:rPr>
              <a:t> YA, </a:t>
            </a:r>
            <a:r>
              <a:rPr lang="en-US" sz="1000" dirty="0" err="1" smtClean="0">
                <a:latin typeface="Arial" charset="0"/>
                <a:cs typeface="Arial" charset="0"/>
              </a:rPr>
              <a:t>Tarczy-Hornoch</a:t>
            </a:r>
            <a:r>
              <a:rPr lang="en-US" sz="1000" dirty="0" smtClean="0">
                <a:latin typeface="Arial" charset="0"/>
                <a:cs typeface="Arial" charset="0"/>
              </a:rPr>
              <a:t> P, </a:t>
            </a:r>
            <a:r>
              <a:rPr lang="en-US" sz="1000" dirty="0" err="1" smtClean="0">
                <a:latin typeface="Arial" charset="0"/>
                <a:cs typeface="Arial" charset="0"/>
              </a:rPr>
              <a:t>Ohno</a:t>
            </a:r>
            <a:r>
              <a:rPr lang="en-US" sz="1000" dirty="0" smtClean="0">
                <a:latin typeface="Arial" charset="0"/>
                <a:cs typeface="Arial" charset="0"/>
              </a:rPr>
              <a:t>-Machado L. </a:t>
            </a:r>
            <a:r>
              <a:rPr lang="en-US" sz="1000" dirty="0">
                <a:latin typeface="Arial" charset="0"/>
                <a:cs typeface="Arial" charset="0"/>
              </a:rPr>
              <a:t>“Translational Bioinformatics: Linking Knowledge Across Biological and Clinical Realms” </a:t>
            </a:r>
            <a:r>
              <a:rPr lang="en-US" sz="1000" i="1" dirty="0">
                <a:latin typeface="Arial" charset="0"/>
                <a:cs typeface="Arial" charset="0"/>
              </a:rPr>
              <a:t>Journal of the American Medical Informatics </a:t>
            </a:r>
            <a:r>
              <a:rPr lang="en-US" sz="1000" i="1" dirty="0">
                <a:latin typeface="Arial"/>
                <a:cs typeface="Arial"/>
              </a:rPr>
              <a:t>Association. 2011</a:t>
            </a:r>
            <a:r>
              <a:rPr lang="en-US" sz="1000" i="1" dirty="0" smtClean="0">
                <a:latin typeface="Arial"/>
                <a:cs typeface="Arial"/>
              </a:rPr>
              <a:t>. </a:t>
            </a:r>
            <a:r>
              <a:rPr lang="en-US" sz="1000" dirty="0">
                <a:latin typeface="Arial"/>
                <a:cs typeface="Arial"/>
              </a:rPr>
              <a:t>Jul-Aug;18(4):354-7.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40134"/>
            <a:ext cx="8229600" cy="77278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b="1" dirty="0" smtClean="0"/>
              <a:t>TBI Is A Central Component of Such A Systems Approach!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2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7" name="TextBox 6"/>
          <p:cNvSpPr txBox="1"/>
          <p:nvPr/>
        </p:nvSpPr>
        <p:spPr>
          <a:xfrm>
            <a:off x="259190" y="250560"/>
            <a:ext cx="5347950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Thank you for your time and attention!</a:t>
            </a:r>
          </a:p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u="sng" dirty="0" smtClean="0">
                <a:solidFill>
                  <a:srgbClr val="0000FF"/>
                </a:solidFill>
              </a:rPr>
              <a:t>philip.payne@osumc.edu</a:t>
            </a:r>
          </a:p>
          <a:p>
            <a:pPr marL="285750" indent="-285750">
              <a:buClr>
                <a:schemeClr val="tx1"/>
              </a:buClr>
              <a:buFont typeface="Arial"/>
              <a:buChar char="•"/>
            </a:pPr>
            <a:r>
              <a:rPr lang="en-US" u="sng" dirty="0" smtClean="0">
                <a:solidFill>
                  <a:srgbClr val="0000FF"/>
                </a:solidFill>
              </a:rPr>
              <a:t>http://bmi.osu.edu/~</a:t>
            </a:r>
            <a:r>
              <a:rPr lang="en-US" u="sng" dirty="0" err="1" smtClean="0">
                <a:solidFill>
                  <a:srgbClr val="0000FF"/>
                </a:solidFill>
              </a:rPr>
              <a:t>payne</a:t>
            </a:r>
            <a:endParaRPr lang="en-US" u="sng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80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0134"/>
            <a:ext cx="8229600" cy="485540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Another Way of Thinking About BMI </a:t>
            </a:r>
            <a:r>
              <a:rPr lang="en-US" sz="2400" dirty="0" smtClean="0">
                <a:solidFill>
                  <a:srgbClr val="000000"/>
                </a:solidFill>
              </a:rPr>
              <a:t>(for visual learners)</a:t>
            </a:r>
            <a:endParaRPr 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069556876"/>
              </p:ext>
            </p:extLst>
          </p:nvPr>
        </p:nvGraphicFramePr>
        <p:xfrm>
          <a:off x="838200" y="1143000"/>
          <a:ext cx="7543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3"/>
          <p:cNvGrpSpPr/>
          <p:nvPr/>
        </p:nvGrpSpPr>
        <p:grpSpPr>
          <a:xfrm>
            <a:off x="228600" y="1828800"/>
            <a:ext cx="4495800" cy="2133600"/>
            <a:chOff x="228600" y="1828800"/>
            <a:chExt cx="4495800" cy="2133600"/>
          </a:xfrm>
        </p:grpSpPr>
        <p:sp>
          <p:nvSpPr>
            <p:cNvPr id="8" name="TextBox 7"/>
            <p:cNvSpPr txBox="1"/>
            <p:nvPr/>
          </p:nvSpPr>
          <p:spPr>
            <a:xfrm>
              <a:off x="228600" y="1828800"/>
              <a:ext cx="2724499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b="1" dirty="0" smtClean="0"/>
                <a:t>Biomedical Informatics</a:t>
              </a:r>
              <a:endParaRPr lang="en-US" b="1" dirty="0"/>
            </a:p>
          </p:txBody>
        </p:sp>
        <p:cxnSp>
          <p:nvCxnSpPr>
            <p:cNvPr id="10" name="Straight Arrow Connector 9"/>
            <p:cNvCxnSpPr>
              <a:stCxn id="8" idx="2"/>
            </p:cNvCxnSpPr>
            <p:nvPr/>
          </p:nvCxnSpPr>
          <p:spPr bwMode="auto">
            <a:xfrm>
              <a:off x="1590850" y="2198132"/>
              <a:ext cx="3133550" cy="1764268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arrow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</p:cxnSp>
      </p:grpSp>
      <p:sp>
        <p:nvSpPr>
          <p:cNvPr id="11" name="Round Diagonal Corner Rectangle 10"/>
          <p:cNvSpPr/>
          <p:nvPr/>
        </p:nvSpPr>
        <p:spPr bwMode="auto">
          <a:xfrm>
            <a:off x="5638800" y="990600"/>
            <a:ext cx="2362200" cy="1123207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Mathematics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Computer Science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1400" b="0" dirty="0" smtClean="0">
                <a:ea typeface="ＭＳ Ｐゴシック" pitchFamily="-109" charset="-128"/>
                <a:cs typeface="ＭＳ Ｐゴシック" pitchFamily="-109" charset="-128"/>
              </a:rPr>
              <a:t>Information Science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Information Technology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2" name="Round Diagonal Corner Rectangle 11"/>
          <p:cNvSpPr/>
          <p:nvPr/>
        </p:nvSpPr>
        <p:spPr bwMode="auto">
          <a:xfrm>
            <a:off x="6532363" y="5457695"/>
            <a:ext cx="2362200" cy="10668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Biology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1400" b="0" dirty="0" smtClean="0">
                <a:ea typeface="ＭＳ Ｐゴシック" pitchFamily="-109" charset="-128"/>
                <a:cs typeface="ＭＳ Ｐゴシック" pitchFamily="-109" charset="-128"/>
              </a:rPr>
              <a:t>Medicine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Bio-engineering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Round Diagonal Corner Rectangle 12"/>
          <p:cNvSpPr/>
          <p:nvPr/>
        </p:nvSpPr>
        <p:spPr bwMode="auto">
          <a:xfrm>
            <a:off x="428327" y="5449806"/>
            <a:ext cx="2362200" cy="1066800"/>
          </a:xfrm>
          <a:prstGeom prst="round2Diag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Cognitive Science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1400" b="0" dirty="0" smtClean="0">
                <a:ea typeface="ＭＳ Ｐゴシック" pitchFamily="-109" charset="-128"/>
                <a:cs typeface="ＭＳ Ｐゴシック" pitchFamily="-109" charset="-128"/>
              </a:rPr>
              <a:t>Management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ＭＳ Ｐゴシック" pitchFamily="-109" charset="-128"/>
                <a:cs typeface="ＭＳ Ｐゴシック" pitchFamily="-109" charset="-128"/>
              </a:rPr>
              <a:t>Sociology</a:t>
            </a:r>
          </a:p>
          <a:p>
            <a:pPr marR="0" indent="2254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Char char="ü"/>
              <a:tabLst/>
            </a:pPr>
            <a:r>
              <a:rPr lang="en-US" sz="1400" b="0" dirty="0" smtClean="0">
                <a:ea typeface="ＭＳ Ｐゴシック" pitchFamily="-109" charset="-128"/>
                <a:cs typeface="ＭＳ Ｐゴシック" pitchFamily="-109" charset="-128"/>
              </a:rPr>
              <a:t>Human Factors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504" y="6556075"/>
            <a:ext cx="483081" cy="234409"/>
          </a:xfrm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68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/>
          <a:lstStyle/>
          <a:p>
            <a:r>
              <a:rPr lang="en-US" sz="2400" b="1" dirty="0" smtClean="0">
                <a:solidFill>
                  <a:srgbClr val="000000"/>
                </a:solidFill>
              </a:rPr>
              <a:t>Combining Basic and Applied Science Across Domains</a:t>
            </a:r>
            <a:endParaRPr lang="en-US" sz="2400" b="1" dirty="0">
              <a:solidFill>
                <a:srgbClr val="000000"/>
              </a:solidFill>
            </a:endParaRPr>
          </a:p>
        </p:txBody>
      </p:sp>
      <p:grpSp>
        <p:nvGrpSpPr>
          <p:cNvPr id="3" name="Group 26"/>
          <p:cNvGrpSpPr/>
          <p:nvPr/>
        </p:nvGrpSpPr>
        <p:grpSpPr>
          <a:xfrm>
            <a:off x="304800" y="1371600"/>
            <a:ext cx="8534400" cy="3886200"/>
            <a:chOff x="304800" y="1371600"/>
            <a:chExt cx="8534400" cy="3886200"/>
          </a:xfrm>
        </p:grpSpPr>
        <p:grpSp>
          <p:nvGrpSpPr>
            <p:cNvPr id="4" name="Group 21"/>
            <p:cNvGrpSpPr/>
            <p:nvPr/>
          </p:nvGrpSpPr>
          <p:grpSpPr>
            <a:xfrm>
              <a:off x="1295400" y="1371600"/>
              <a:ext cx="7543800" cy="3886200"/>
              <a:chOff x="1066800" y="1066800"/>
              <a:chExt cx="7543800" cy="38862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066800" y="1066800"/>
                <a:ext cx="7543800" cy="121920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smtClean="0"/>
                  <a:t>Biomedical Informatics Theories &amp; Methods</a:t>
                </a:r>
                <a:endParaRPr lang="en-US" b="1" dirty="0"/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066800" y="2405742"/>
                <a:ext cx="1828800" cy="12192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Bioinformatics</a:t>
                </a:r>
                <a:endParaRPr lang="en-US" dirty="0"/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3026229" y="2405742"/>
                <a:ext cx="1828800" cy="1219200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Imaging &amp; Structural Informatics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4996542" y="2405742"/>
                <a:ext cx="1752600" cy="12192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Clinical Informatics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6858000" y="2405742"/>
                <a:ext cx="1752600" cy="121920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/>
                    </a:solidFill>
                  </a:rPr>
                  <a:t>Public Health Informatics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6858000" y="3733800"/>
                <a:ext cx="1752600" cy="1219200"/>
              </a:xfrm>
              <a:prstGeom prst="roundRect">
                <a:avLst/>
              </a:prstGeom>
              <a:solidFill>
                <a:srgbClr val="669B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Technologies &amp; Tools</a:t>
                </a:r>
                <a:endParaRPr lang="en-US" dirty="0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066800" y="3733800"/>
                <a:ext cx="1828800" cy="1219200"/>
              </a:xfrm>
              <a:prstGeom prst="roundRect">
                <a:avLst/>
              </a:prstGeom>
              <a:solidFill>
                <a:srgbClr val="669B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Technologies &amp; Tools</a:t>
                </a:r>
                <a:endParaRPr lang="en-US" dirty="0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026229" y="3733800"/>
                <a:ext cx="1828800" cy="1219200"/>
              </a:xfrm>
              <a:prstGeom prst="roundRect">
                <a:avLst/>
              </a:prstGeom>
              <a:solidFill>
                <a:srgbClr val="669B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Technologies &amp; Tools</a:t>
                </a:r>
                <a:endParaRPr lang="en-US" dirty="0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996542" y="3733800"/>
                <a:ext cx="1752600" cy="1219200"/>
              </a:xfrm>
              <a:prstGeom prst="roundRect">
                <a:avLst/>
              </a:prstGeom>
              <a:solidFill>
                <a:srgbClr val="669B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Technologies &amp; Tools</a:t>
                </a:r>
                <a:endParaRPr lang="en-US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04800" y="1371600"/>
              <a:ext cx="822661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Basic </a:t>
              </a:r>
            </a:p>
            <a:p>
              <a:pPr algn="ctr"/>
              <a:r>
                <a:rPr lang="en-US" sz="1400" dirty="0" smtClean="0"/>
                <a:t>Science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4800" y="4724400"/>
              <a:ext cx="822661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Applied</a:t>
              </a:r>
            </a:p>
            <a:p>
              <a:pPr algn="ctr"/>
              <a:r>
                <a:rPr lang="en-US" sz="1400" dirty="0" smtClean="0"/>
                <a:t>Science</a:t>
              </a:r>
              <a:endParaRPr lang="en-US" sz="1400" dirty="0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457200" y="1981200"/>
              <a:ext cx="484632" cy="2667000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46"/>
          <p:cNvGrpSpPr/>
          <p:nvPr/>
        </p:nvGrpSpPr>
        <p:grpSpPr>
          <a:xfrm>
            <a:off x="5153890" y="1486395"/>
            <a:ext cx="3746995" cy="3314205"/>
            <a:chOff x="5153890" y="1486395"/>
            <a:chExt cx="3746995" cy="3314205"/>
          </a:xfrm>
        </p:grpSpPr>
        <p:sp>
          <p:nvSpPr>
            <p:cNvPr id="28" name="Rectangle 27"/>
            <p:cNvSpPr/>
            <p:nvPr/>
          </p:nvSpPr>
          <p:spPr>
            <a:xfrm>
              <a:off x="5153890" y="2667000"/>
              <a:ext cx="3746995" cy="1295400"/>
            </a:xfrm>
            <a:prstGeom prst="rect">
              <a:avLst/>
            </a:prstGeom>
            <a:noFill/>
            <a:ln w="920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Circular Arrow 39"/>
            <p:cNvSpPr/>
            <p:nvPr/>
          </p:nvSpPr>
          <p:spPr>
            <a:xfrm>
              <a:off x="6248400" y="1828801"/>
              <a:ext cx="2133600" cy="2057399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2500"/>
              </a:avLst>
            </a:prstGeom>
            <a:solidFill>
              <a:srgbClr val="C00000"/>
            </a:solidFill>
            <a:ln>
              <a:solidFill>
                <a:srgbClr val="7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Circular Arrow 42"/>
            <p:cNvSpPr/>
            <p:nvPr/>
          </p:nvSpPr>
          <p:spPr>
            <a:xfrm rot="10800000">
              <a:off x="6248400" y="2743201"/>
              <a:ext cx="2133600" cy="2057399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0800000"/>
                <a:gd name="adj5" fmla="val 12500"/>
              </a:avLst>
            </a:prstGeom>
            <a:solidFill>
              <a:srgbClr val="C00000"/>
            </a:solidFill>
            <a:ln>
              <a:solidFill>
                <a:srgbClr val="74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745678" y="1486395"/>
              <a:ext cx="2895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Clinical Research Informatics</a:t>
              </a:r>
              <a:endParaRPr lang="en-US" sz="1600" dirty="0"/>
            </a:p>
          </p:txBody>
        </p:sp>
      </p:grpSp>
      <p:grpSp>
        <p:nvGrpSpPr>
          <p:cNvPr id="11" name="Group 52"/>
          <p:cNvGrpSpPr/>
          <p:nvPr/>
        </p:nvGrpSpPr>
        <p:grpSpPr>
          <a:xfrm>
            <a:off x="1981200" y="3962400"/>
            <a:ext cx="4572000" cy="2167354"/>
            <a:chOff x="1981200" y="3962400"/>
            <a:chExt cx="4572000" cy="2167354"/>
          </a:xfrm>
        </p:grpSpPr>
        <p:sp>
          <p:nvSpPr>
            <p:cNvPr id="48" name="TextBox 47"/>
            <p:cNvSpPr txBox="1"/>
            <p:nvPr/>
          </p:nvSpPr>
          <p:spPr>
            <a:xfrm>
              <a:off x="2819400" y="5791200"/>
              <a:ext cx="28956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Translational Bioinformatics</a:t>
              </a:r>
              <a:endParaRPr lang="en-US" sz="1600" dirty="0"/>
            </a:p>
          </p:txBody>
        </p:sp>
        <p:sp>
          <p:nvSpPr>
            <p:cNvPr id="50" name="Curved Down Arrow 49"/>
            <p:cNvSpPr/>
            <p:nvPr/>
          </p:nvSpPr>
          <p:spPr>
            <a:xfrm flipV="1">
              <a:off x="1981200" y="3962400"/>
              <a:ext cx="4572000" cy="1752600"/>
            </a:xfrm>
            <a:prstGeom prst="curvedDownArrow">
              <a:avLst/>
            </a:prstGeom>
            <a:solidFill>
              <a:srgbClr val="C0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4504" y="6566708"/>
            <a:ext cx="483081" cy="234409"/>
          </a:xfrm>
        </p:spPr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594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Central Dogma of BMI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fld id="{1D3D383D-7FAB-4D90-A309-74EB45E23F9D}" type="slidenum">
              <a:rPr lang="en-US" smtClean="0"/>
              <a:pPr algn="l"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3308366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014920" y="3754890"/>
            <a:ext cx="117911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r>
              <a:rPr lang="en-US" dirty="0" smtClean="0"/>
              <a:t> Context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94761" y="3749522"/>
            <a:ext cx="150011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+</a:t>
            </a:r>
            <a:r>
              <a:rPr lang="en-US" dirty="0" smtClean="0"/>
              <a:t>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368" y="625755"/>
            <a:ext cx="4926625" cy="4998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21722" y="1740048"/>
            <a:ext cx="4656137" cy="480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40134"/>
            <a:ext cx="8229600" cy="394831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Data Tsunami Facing the Life Sciences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1856" y="5699567"/>
            <a:ext cx="5851555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How Do We Make These Basic Science Innovations Relevant To The Clinical Domain?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564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88" y="1854325"/>
            <a:ext cx="1587500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2900" y="1332038"/>
            <a:ext cx="6604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3" y="2144838"/>
            <a:ext cx="21209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5700" y="1854325"/>
            <a:ext cx="609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9925" y="2160713"/>
            <a:ext cx="30226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638903" y="5880353"/>
            <a:ext cx="6392035" cy="553998"/>
          </a:xfrm>
          <a:prstGeom prst="rect">
            <a:avLst/>
          </a:prstGeom>
          <a:solidFill>
            <a:srgbClr val="EBF1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000" dirty="0">
                <a:latin typeface="Arial" charset="0"/>
                <a:cs typeface="Arial" charset="0"/>
              </a:rPr>
              <a:t>Sarkar IN, </a:t>
            </a:r>
            <a:r>
              <a:rPr lang="en-US" sz="1000" dirty="0" smtClean="0">
                <a:latin typeface="Arial" charset="0"/>
                <a:cs typeface="Arial" charset="0"/>
              </a:rPr>
              <a:t>Butte AJ, </a:t>
            </a:r>
            <a:r>
              <a:rPr lang="en-US" sz="1000" dirty="0" err="1" smtClean="0">
                <a:latin typeface="Arial" charset="0"/>
                <a:cs typeface="Arial" charset="0"/>
              </a:rPr>
              <a:t>Lussier</a:t>
            </a:r>
            <a:r>
              <a:rPr lang="en-US" sz="1000" dirty="0" smtClean="0">
                <a:latin typeface="Arial" charset="0"/>
                <a:cs typeface="Arial" charset="0"/>
              </a:rPr>
              <a:t> YA, </a:t>
            </a:r>
            <a:r>
              <a:rPr lang="en-US" sz="1000" dirty="0" err="1" smtClean="0">
                <a:latin typeface="Arial" charset="0"/>
                <a:cs typeface="Arial" charset="0"/>
              </a:rPr>
              <a:t>Tarczy-Hornoch</a:t>
            </a:r>
            <a:r>
              <a:rPr lang="en-US" sz="1000" dirty="0" smtClean="0">
                <a:latin typeface="Arial" charset="0"/>
                <a:cs typeface="Arial" charset="0"/>
              </a:rPr>
              <a:t> P, </a:t>
            </a:r>
            <a:r>
              <a:rPr lang="en-US" sz="1000" dirty="0" err="1" smtClean="0">
                <a:latin typeface="Arial" charset="0"/>
                <a:cs typeface="Arial" charset="0"/>
              </a:rPr>
              <a:t>Ohno</a:t>
            </a:r>
            <a:r>
              <a:rPr lang="en-US" sz="1000" dirty="0" smtClean="0">
                <a:latin typeface="Arial" charset="0"/>
                <a:cs typeface="Arial" charset="0"/>
              </a:rPr>
              <a:t>-Machado L. </a:t>
            </a:r>
            <a:r>
              <a:rPr lang="en-US" sz="1000" dirty="0">
                <a:latin typeface="Arial" charset="0"/>
                <a:cs typeface="Arial" charset="0"/>
              </a:rPr>
              <a:t>“Translational Bioinformatics: Linking Knowledge Across Biological and Clinical Realms” </a:t>
            </a:r>
            <a:r>
              <a:rPr lang="en-US" sz="1000" i="1" dirty="0">
                <a:latin typeface="Arial" charset="0"/>
                <a:cs typeface="Arial" charset="0"/>
              </a:rPr>
              <a:t>Journal of the American Medical Informatics </a:t>
            </a:r>
            <a:r>
              <a:rPr lang="en-US" sz="1000" i="1" dirty="0">
                <a:latin typeface="Arial"/>
                <a:cs typeface="Arial"/>
              </a:rPr>
              <a:t>Association. 2011</a:t>
            </a:r>
            <a:r>
              <a:rPr lang="en-US" sz="1000" i="1" dirty="0" smtClean="0">
                <a:latin typeface="Arial"/>
                <a:cs typeface="Arial"/>
              </a:rPr>
              <a:t>. </a:t>
            </a:r>
            <a:r>
              <a:rPr lang="en-US" sz="1000" dirty="0">
                <a:latin typeface="Arial"/>
                <a:cs typeface="Arial"/>
              </a:rPr>
              <a:t>Jul-Aug;18(4):354-7.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40134"/>
            <a:ext cx="8229600" cy="772786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b="1" dirty="0" smtClean="0"/>
              <a:t>A BMI Solution to the Data Tsunami: </a:t>
            </a:r>
            <a:r>
              <a:rPr lang="en-US" dirty="0" smtClean="0"/>
              <a:t>Linking Molecules and Populations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8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Community Template&amp;quot;&quot;/&gt;&lt;property id=&quot;20307&quot; value=&quot;256&quot;/&gt;&lt;/object&gt;&lt;object type=&quot;3&quot; unique_id=&quot;10005&quot;&gt;&lt;property id=&quot;20148&quot; value=&quot;5&quot;/&gt;&lt;property id=&quot;20300&quot; value=&quot;Slide 2 - &amp;quot;OSUMC color theme&amp;quot;&quot;/&gt;&lt;property id=&quot;20307&quot; value=&quot;257&quot;/&gt;&lt;/object&gt;&lt;object type=&quot;3&quot; unique_id=&quot;10006&quot;&gt;&lt;property id=&quot;20148&quot; value=&quot;5&quot;/&gt;&lt;property id=&quot;20300&quot; value=&quot;Slide 3 - &amp;quot;Community Template Uses&amp;quot;&quot;/&gt;&lt;property id=&quot;20307&quot; value=&quot;261&quot;/&gt;&lt;/object&gt;&lt;object type=&quot;3&quot; unique_id=&quot;10007&quot;&gt;&lt;property id=&quot;20148&quot; value=&quot;5&quot;/&gt;&lt;property id=&quot;20300&quot; value=&quot;Slide 4 - &amp;quot;Title line&amp;quot;&quot;/&gt;&lt;property id=&quot;20307&quot; value=&quot;258&quot;/&gt;&lt;/object&gt;&lt;object type=&quot;3&quot; unique_id=&quot;10008&quot;&gt;&lt;property id=&quot;20148&quot; value=&quot;5&quot;/&gt;&lt;property id=&quot;20300&quot; value=&quot;Slide 5 - &amp;quot;Title line - no logo&amp;quot;&quot;/&gt;&lt;property id=&quot;20307&quot; value=&quot;259&quot;/&gt;&lt;/object&gt;&lt;object type=&quot;3&quot; unique_id=&quot;10009&quot;&gt;&lt;property id=&quot;20148&quot; value=&quot;5&quot;/&gt;&lt;property id=&quot;20300&quot; value=&quot;Slide 6 - &amp;quot;Title Only&amp;quot;&quot;/&gt;&lt;property id=&quot;20307&quot; value=&quot;272&quot;/&gt;&lt;/object&gt;&lt;object type=&quot;3&quot; unique_id=&quot;10010&quot;&gt;&lt;property id=&quot;20148&quot; value=&quot;5&quot;/&gt;&lt;property id=&quot;20300&quot; value=&quot;Slide 7&quot;/&gt;&lt;property id=&quot;20307&quot; value=&quot;260&quot;/&gt;&lt;/object&gt;&lt;object type=&quot;3&quot; unique_id=&quot;10011&quot;&gt;&lt;property id=&quot;20148&quot; value=&quot;5&quot;/&gt;&lt;property id=&quot;20300&quot; value=&quot;Slide 8 - &amp;quot;Two Content Layout&amp;quot;&quot;/&gt;&lt;property id=&quot;20307&quot; value=&quot;270&quot;/&gt;&lt;/object&gt;&lt;object type=&quot;3&quot; unique_id=&quot;10012&quot;&gt;&lt;property id=&quot;20148&quot; value=&quot;5&quot;/&gt;&lt;property id=&quot;20300&quot; value=&quot;Slide 9 - &amp;quot;Comparison Layout&amp;quot;&quot;/&gt;&lt;property id=&quot;20307&quot; value=&quot;271&quot;/&gt;&lt;/object&gt;&lt;object type=&quot;3&quot; unique_id=&quot;10013&quot;&gt;&lt;property id=&quot;20148&quot; value=&quot;5&quot;/&gt;&lt;property id=&quot;20300&quot; value=&quot;Slide 10 - &amp;quot;Bar Chart&amp;quot;&quot;/&gt;&lt;property id=&quot;20307&quot; value=&quot;262&quot;/&gt;&lt;/object&gt;&lt;object type=&quot;3&quot; unique_id=&quot;10014&quot;&gt;&lt;property id=&quot;20148&quot; value=&quot;5&quot;/&gt;&lt;property id=&quot;20300&quot; value=&quot;Slide 11 - &amp;quot;Pie Chart&amp;quot;&quot;/&gt;&lt;property id=&quot;20307&quot; value=&quot;263&quot;/&gt;&lt;/object&gt;&lt;object type=&quot;3&quot; unique_id=&quot;10015&quot;&gt;&lt;property id=&quot;20148&quot; value=&quot;5&quot;/&gt;&lt;property id=&quot;20300&quot; value=&quot;Slide 12 - &amp;quot;Bar Chart with Secondary Axis Line&amp;quot;&quot;/&gt;&lt;property id=&quot;20307&quot; value=&quot;264&quot;/&gt;&lt;/object&gt;&lt;object type=&quot;3&quot; unique_id=&quot;10016&quot;&gt;&lt;property id=&quot;20148&quot; value=&quot;5&quot;/&gt;&lt;property id=&quot;20300&quot; value=&quot;Slide 13 - &amp;quot;Line Chart&amp;quot;&quot;/&gt;&lt;property id=&quot;20307&quot; value=&quot;265&quot;/&gt;&lt;/object&gt;&lt;object type=&quot;3&quot; unique_id=&quot;10017&quot;&gt;&lt;property id=&quot;20148&quot; value=&quot;5&quot;/&gt;&lt;property id=&quot;20300&quot; value=&quot;Slide 14 - &amp;quot;Line Chart&amp;quot;&quot;/&gt;&lt;property id=&quot;20307&quot; value=&quot;266&quot;/&gt;&lt;/object&gt;&lt;object type=&quot;3&quot; unique_id=&quot;10018&quot;&gt;&lt;property id=&quot;20148&quot; value=&quot;5&quot;/&gt;&lt;property id=&quot;20300&quot; value=&quot;Slide 15 - &amp;quot;Organizational Chart&amp;quot;&quot;/&gt;&lt;property id=&quot;20307&quot; value=&quot;267&quot;/&gt;&lt;/object&gt;&lt;object type=&quot;3&quot; unique_id=&quot;10019&quot;&gt;&lt;property id=&quot;20148&quot; value=&quot;5&quot;/&gt;&lt;property id=&quot;20300&quot; value=&quot;Slide 16 - &amp;quot;Table&amp;quot;&quot;/&gt;&lt;property id=&quot;20307&quot; value=&quot;268&quot;/&gt;&lt;/object&gt;&lt;object type=&quot;3&quot; unique_id=&quot;10020&quot;&gt;&lt;property id=&quot;20148&quot; value=&quot;5&quot;/&gt;&lt;property id=&quot;20300&quot; value=&quot;Slide 17 - &amp;quot;General Table&amp;quot;&quot;/&gt;&lt;property id=&quot;20307&quot; value=&quot;269&quot;/&gt;&lt;/object&gt;&lt;object type=&quot;3&quot; unique_id=&quot;10021&quot;&gt;&lt;property id=&quot;20148&quot; value=&quot;5&quot;/&gt;&lt;property id=&quot;20300&quot; value=&quot;Slide 18&quot;/&gt;&lt;property id=&quot;20307&quot; value=&quot;317&quot;/&gt;&lt;/object&gt;&lt;object type=&quot;3&quot; unique_id=&quot;10022&quot;&gt;&lt;property id=&quot;20148&quot; value=&quot;5&quot;/&gt;&lt;property id=&quot;20300&quot; value=&quot;Slide 19&quot;/&gt;&lt;property id=&quot;20307&quot; value=&quot;322&quot;/&gt;&lt;/object&gt;&lt;object type=&quot;3&quot; unique_id=&quot;10023&quot;&gt;&lt;property id=&quot;20148&quot; value=&quot;5&quot;/&gt;&lt;property id=&quot;20300&quot; value=&quot;Slide 20&quot;/&gt;&lt;property id=&quot;20307&quot; value=&quot;324&quot;/&gt;&lt;/object&gt;&lt;object type=&quot;3&quot; unique_id=&quot;10024&quot;&gt;&lt;property id=&quot;20148&quot; value=&quot;5&quot;/&gt;&lt;property id=&quot;20300&quot; value=&quot;Slide 21&quot;/&gt;&lt;property id=&quot;20307&quot; value=&quot;290&quot;/&gt;&lt;/object&gt;&lt;object type=&quot;3&quot; unique_id=&quot;10025&quot;&gt;&lt;property id=&quot;20148&quot; value=&quot;5&quot;/&gt;&lt;property id=&quot;20300&quot; value=&quot;Slide 22 - &amp;quot;National presence&amp;quot;&quot;/&gt;&lt;property id=&quot;20307&quot; value=&quot;325&quot;/&gt;&lt;/object&gt;&lt;object type=&quot;3&quot; unique_id=&quot;10026&quot;&gt;&lt;property id=&quot;20148&quot; value=&quot;5&quot;/&gt;&lt;property id=&quot;20300&quot; value=&quot;Slide 23 - &amp;quot;Magnet&amp;quot;&quot;/&gt;&lt;property id=&quot;20307&quot; value=&quot;291&quot;/&gt;&lt;/object&gt;&lt;object type=&quot;3&quot; unique_id=&quot;10027&quot;&gt;&lt;property id=&quot;20148&quot; value=&quot;5&quot;/&gt;&lt;property id=&quot;20300&quot; value=&quot;Slide 24 - &amp;quot;Key Result Areas&amp;quot;&quot;/&gt;&lt;property id=&quot;20307&quot; value=&quot;292&quot;/&gt;&lt;/object&gt;&lt;object type=&quot;3&quot; unique_id=&quot;10028&quot;&gt;&lt;property id=&quot;20148&quot; value=&quot;5&quot;/&gt;&lt;property id=&quot;20300&quot; value=&quot;Slide 25 - &amp;quot;Mission,&amp;#x0D;&amp;#x0A;Vision &amp;amp;&amp;#x0D;&amp;#x0A;Values&amp;quot;&quot;/&gt;&lt;property id=&quot;20307&quot; value=&quot;319&quot;/&gt;&lt;/object&gt;&lt;object type=&quot;3&quot; unique_id=&quot;10029&quot;&gt;&lt;property id=&quot;20148&quot; value=&quot;5&quot;/&gt;&lt;property id=&quot;20300&quot; value=&quot;Slide 26 - &amp;quot;Medical Center &amp;quot;&quot;/&gt;&lt;property id=&quot;20307&quot; value=&quot;298&quot;/&gt;&lt;/object&gt;&lt;object type=&quot;3&quot; unique_id=&quot;10030&quot;&gt;&lt;property id=&quot;20148&quot; value=&quot;5&quot;/&gt;&lt;property id=&quot;20300&quot; value=&quot;Slide 27 - &amp;quot;OSU Medical Center &amp;quot;&quot;/&gt;&lt;property id=&quot;20307&quot; value=&quot;293&quot;/&gt;&lt;/object&gt;&lt;object type=&quot;3&quot; unique_id=&quot;10031&quot;&gt;&lt;property id=&quot;20148&quot; value=&quot;5&quot;/&gt;&lt;property id=&quot;20300&quot; value=&quot;Slide 28 - &amp;quot;Strategic&amp;#x0D;&amp;#x0A;goals&amp;quot;&quot;/&gt;&lt;property id=&quot;20307&quot; value=&quot;320&quot;/&gt;&lt;/object&gt;&lt;object type=&quot;3&quot; unique_id=&quot;10032&quot;&gt;&lt;property id=&quot;20148&quot; value=&quot;5&quot;/&gt;&lt;property id=&quot;20300&quot; value=&quot;Slide 29 - &amp;quot;Last year’s State of the Medical Center Address&amp;quot;&quot;/&gt;&lt;property id=&quot;20307&quot; value=&quot;321&quot;/&gt;&lt;/object&gt;&lt;object type=&quot;3&quot; unique_id=&quot;10033&quot;&gt;&lt;property id=&quot;20148&quot; value=&quot;5&quot;/&gt;&lt;property id=&quot;20300&quot; value=&quot;Slide 30 - &amp;quot;Medical Center Goals&amp;quot;&quot;/&gt;&lt;property id=&quot;20307&quot; value=&quot;294&quot;/&gt;&lt;/object&gt;&lt;object type=&quot;3&quot; unique_id=&quot;10034&quot;&gt;&lt;property id=&quot;20148&quot; value=&quot;5&quot;/&gt;&lt;property id=&quot;20300&quot; value=&quot;Slide 31 - &amp;quot;One University&amp;quot;&quot;/&gt;&lt;property id=&quot;20307&quot; value=&quot;295&quot;/&gt;&lt;/object&gt;&lt;object type=&quot;3&quot; unique_id=&quot;10035&quot;&gt;&lt;property id=&quot;20148&quot; value=&quot;5&quot;/&gt;&lt;property id=&quot;20300&quot; value=&quot;Slide 32 - &amp;quot;One University&amp;quot;&quot;/&gt;&lt;property id=&quot;20307&quot; value=&quot;318&quot;/&gt;&lt;/object&gt;&lt;object type=&quot;3&quot; unique_id=&quot;10036&quot;&gt;&lt;property id=&quot;20148&quot; value=&quot;5&quot;/&gt;&lt;property id=&quot;20300&quot; value=&quot;Slide 33 - &amp;quot;U.S.News &amp;amp; World Report’s Honor Roll&amp;quot;&quot;/&gt;&lt;property id=&quot;20307&quot; value=&quot;296&quot;/&gt;&lt;/object&gt;&lt;object type=&quot;3&quot; unique_id=&quot;10037&quot;&gt;&lt;property id=&quot;20148&quot; value=&quot;5&quot;/&gt;&lt;property id=&quot;20300&quot; value=&quot;Slide 34 - &amp;quot;Our Values&amp;quot;&quot;/&gt;&lt;property id=&quot;20307&quot; value=&quot;297&quot;/&gt;&lt;/object&gt;&lt;object type=&quot;3&quot; unique_id=&quot;10038&quot;&gt;&lt;property id=&quot;20148&quot; value=&quot;5&quot;/&gt;&lt;property id=&quot;20300&quot; value=&quot;Slide 35 - &amp;quot;Standard and &amp;#x0D;&amp;#x0A;Experimental Treatments for Malignant Gliomas&amp;quot;&quot;/&gt;&lt;property id=&quot;20307&quot; value=&quot;299&quot;/&gt;&lt;/object&gt;&lt;object type=&quot;3&quot; unique_id=&quot;10039&quot;&gt;&lt;property id=&quot;20148&quot; value=&quot;5&quot;/&gt;&lt;property id=&quot;20300&quot; value=&quot;Slide 36 - &amp;quot;Glioma: treatment &amp;amp; survival heterogeneity&amp;quot;&quot;/&gt;&lt;property id=&quot;20307&quot; value=&quot;300&quot;/&gt;&lt;/object&gt;&lt;object type=&quot;3&quot; unique_id=&quot;10040&quot;&gt;&lt;property id=&quot;20148&quot; value=&quot;5&quot;/&gt;&lt;property id=&quot;20300&quot; value=&quot;Slide 37&quot;/&gt;&lt;property id=&quot;20307&quot; value=&quot;301&quot;/&gt;&lt;/object&gt;&lt;object type=&quot;3&quot; unique_id=&quot;10041&quot;&gt;&lt;property id=&quot;20148&quot; value=&quot;5&quot;/&gt;&lt;property id=&quot;20300&quot; value=&quot;Slide 38&quot;/&gt;&lt;property id=&quot;20307&quot; value=&quot;303&quot;/&gt;&lt;/object&gt;&lt;object type=&quot;3&quot; unique_id=&quot;10042&quot;&gt;&lt;property id=&quot;20148&quot; value=&quot;5&quot;/&gt;&lt;property id=&quot;20300&quot; value=&quot;Slide 39 - &amp;quot;Conclusion 1&amp;quot;&quot;/&gt;&lt;property id=&quot;20307&quot; value=&quot;302&quot;/&gt;&lt;/object&gt;&lt;object type=&quot;3&quot; unique_id=&quot;10043&quot;&gt;&lt;property id=&quot;20148&quot; value=&quot;5&quot;/&gt;&lt;property id=&quot;20300&quot; value=&quot;Slide 40 - &amp;quot;There was no difference in postoperative&amp;#x0D;&amp;#x0A;deficits between CS and GA craniotomies &amp;quot;&quot;/&gt;&lt;property id=&quot;20307&quot; value=&quot;304&quot;/&gt;&lt;/object&gt;&lt;object type=&quot;3&quot; unique_id=&quot;10044&quot;&gt;&lt;property id=&quot;20148&quot; value=&quot;5&quot;/&gt;&lt;property id=&quot;20300&quot; value=&quot;Slide 41 - &amp;quot;With CS, there is an average approximate reduction in LOS and Inpatient post-NICU expense&amp;quot;&quot;/&gt;&lt;property id=&quot;20307&quot; value=&quot;305&quot;/&gt;&lt;/object&gt;&lt;object type=&quot;3&quot; unique_id=&quot;10045&quot;&gt;&lt;property id=&quot;20148&quot; value=&quot;5&quot;/&gt;&lt;property id=&quot;20300&quot; value=&quot;Slide 42&quot;/&gt;&lt;property id=&quot;20307&quot; value=&quot;307&quot;/&gt;&lt;/object&gt;&lt;object type=&quot;3&quot; unique_id=&quot;10046&quot;&gt;&lt;property id=&quot;20148&quot; value=&quot;5&quot;/&gt;&lt;property id=&quot;20300&quot; value=&quot;Slide 43 - &amp;quot;Can we come up with a &amp;#x0D;&amp;#x0A;therapeutic for the glioma &amp;#x0D;&amp;#x0A;“stem-cell” like subpopulation?&amp;quot;&quot;/&gt;&lt;property id=&quot;20307&quot; value=&quot;308&quot;/&gt;&lt;/object&gt;&lt;object type=&quot;3&quot; unique_id=&quot;10047&quot;&gt;&lt;property id=&quot;20148&quot; value=&quot;5&quot;/&gt;&lt;property id=&quot;20300&quot; value=&quot;Slide 44 - &amp;quot;Conclusion 3&amp;quot;&quot;/&gt;&lt;property id=&quot;20307&quot; value=&quot;309&quot;/&gt;&lt;/object&gt;&lt;object type=&quot;3&quot; unique_id=&quot;10048&quot;&gt;&lt;property id=&quot;20148&quot; value=&quot;5&quot;/&gt;&lt;property id=&quot;20300&quot; value=&quot;Slide 45 - &amp;quot;Current Issues in Brain Tumor Treatment&amp;quot;&quot;/&gt;&lt;property id=&quot;20307&quot; value=&quot;316&quot;/&gt;&lt;/object&gt;&lt;object type=&quot;3&quot; unique_id=&quot;10049&quot;&gt;&lt;property id=&quot;20148&quot; value=&quot;5&quot;/&gt;&lt;property id=&quot;20300&quot; value=&quot;Slide 46 - &amp;quot;Current Issues in Brain Tumor Treatment&amp;quot;&quot;/&gt;&lt;property id=&quot;20307&quot; value=&quot;310&quot;/&gt;&lt;/object&gt;&lt;object type=&quot;3&quot; unique_id=&quot;10050&quot;&gt;&lt;property id=&quot;20148&quot; value=&quot;5&quot;/&gt;&lt;property id=&quot;20300&quot; value=&quot;Slide 47 - &amp;quot;Current Issues in Brain Tumor Treatment&amp;quot;&quot;/&gt;&lt;property id=&quot;20307&quot; value=&quot;311&quot;/&gt;&lt;/object&gt;&lt;object type=&quot;3&quot; unique_id=&quot;10051&quot;&gt;&lt;property id=&quot;20148&quot; value=&quot;5&quot;/&gt;&lt;property id=&quot;20300&quot; value=&quot;Slide 48 - &amp;quot;Intraop MRI with awake craniotomy&amp;quot;&quot;/&gt;&lt;property id=&quot;20307&quot; value=&quot;312&quot;/&gt;&lt;/object&gt;&lt;object type=&quot;3&quot; unique_id=&quot;10052&quot;&gt;&lt;property id=&quot;20148&quot; value=&quot;5&quot;/&gt;&lt;property id=&quot;20300&quot; value=&quot;Slide 49 - &amp;quot;Inhibition of glioma invasion by LiCl or other inhibitors of GSK3&amp;quot;&quot;/&gt;&lt;property id=&quot;20307&quot; value=&quot;314&quot;/&gt;&lt;/object&gt;&lt;object type=&quot;3&quot; unique_id=&quot;10053&quot;&gt;&lt;property id=&quot;20148&quot; value=&quot;5&quot;/&gt;&lt;property id=&quot;20300&quot; value=&quot;Slide 50 - &amp;quot;Conclusion 5&amp;quot;&quot;/&gt;&lt;property id=&quot;20307&quot; value=&quot;315&quot;/&gt;&lt;/object&gt;&lt;/object&gt;&lt;/object&gt;&lt;/database&gt;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OSUMC">
  <a:themeElements>
    <a:clrScheme name="OSUMC">
      <a:dk1>
        <a:srgbClr val="000000"/>
      </a:dk1>
      <a:lt1>
        <a:srgbClr val="FFFFFF"/>
      </a:lt1>
      <a:dk2>
        <a:srgbClr val="A5A5A5"/>
      </a:dk2>
      <a:lt2>
        <a:srgbClr val="F2F2F2"/>
      </a:lt2>
      <a:accent1>
        <a:srgbClr val="006191"/>
      </a:accent1>
      <a:accent2>
        <a:srgbClr val="B61340"/>
      </a:accent2>
      <a:accent3>
        <a:srgbClr val="DA6F2B"/>
      </a:accent3>
      <a:accent4>
        <a:srgbClr val="6B8C2C"/>
      </a:accent4>
      <a:accent5>
        <a:srgbClr val="F6E1B8"/>
      </a:accent5>
      <a:accent6>
        <a:srgbClr val="A89487"/>
      </a:accent6>
      <a:hlink>
        <a:srgbClr val="DA6F2B"/>
      </a:hlink>
      <a:folHlink>
        <a:srgbClr val="6B8C2C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19165</TotalTime>
  <Words>2103</Words>
  <Application>Microsoft Office PowerPoint</Application>
  <PresentationFormat>On-screen Show (4:3)</PresentationFormat>
  <Paragraphs>403</Paragraphs>
  <Slides>46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OSUMC</vt:lpstr>
      <vt:lpstr>Translational Bioinformatics:  From Molecules to Populations</vt:lpstr>
      <vt:lpstr>Outline</vt:lpstr>
      <vt:lpstr>Outline</vt:lpstr>
      <vt:lpstr>The Basics: Defining Biomedical Informatics (BMI)</vt:lpstr>
      <vt:lpstr>Another Way of Thinking About BMI (for visual learners)</vt:lpstr>
      <vt:lpstr>Combining Basic and Applied Science Across Domains</vt:lpstr>
      <vt:lpstr>The Central Dogma of BMI</vt:lpstr>
      <vt:lpstr>Data Tsunami Facing the Life Sciences</vt:lpstr>
      <vt:lpstr>PowerPoint Presentation</vt:lpstr>
      <vt:lpstr>A Formal Definition for Translational Bioinformatics (TBI)</vt:lpstr>
      <vt:lpstr>The Bigger Context: The Translational Spectrum</vt:lpstr>
      <vt:lpstr>Outline</vt:lpstr>
      <vt:lpstr>The Basics: Realizing a Leaning Healthcare System is Hard!</vt:lpstr>
      <vt:lpstr>Contributing Factors (1)</vt:lpstr>
      <vt:lpstr>Let’s Focus On…</vt:lpstr>
      <vt:lpstr>Many Sources of Data!</vt:lpstr>
      <vt:lpstr>But Reasoning on Big Data Is Hard…</vt:lpstr>
      <vt:lpstr>Google + Big Data = Improved Health?</vt:lpstr>
      <vt:lpstr>PowerPoint Presentation</vt:lpstr>
      <vt:lpstr>Contributing Factors (2)</vt:lpstr>
      <vt:lpstr>PowerPoint Presentation</vt:lpstr>
      <vt:lpstr>PowerPoint Presentation</vt:lpstr>
      <vt:lpstr>We Also Can’t Ignore…</vt:lpstr>
      <vt:lpstr>Outline</vt:lpstr>
      <vt:lpstr>The Goal: Creating Translational Biomedical Knowledge</vt:lpstr>
      <vt:lpstr>Three Examples of TBI In Action</vt:lpstr>
      <vt:lpstr>Example 1: Drug Repurposing</vt:lpstr>
      <vt:lpstr>“Guilt By Association” Approach</vt:lpstr>
      <vt:lpstr>Example Results: Novel Applications Not Found in Clinicaltrials.gov</vt:lpstr>
      <vt:lpstr>Example 2: Gene Ontology Enrichment</vt:lpstr>
      <vt:lpstr>Gene Ontology (GO): Structure and Function of Genes and Gene Products</vt:lpstr>
      <vt:lpstr>GO Enrichment</vt:lpstr>
      <vt:lpstr>GO Enrichment Tools</vt:lpstr>
      <vt:lpstr>Example 3: Hypothesis Generation</vt:lpstr>
      <vt:lpstr>Leveraging Conceptual Knowledge</vt:lpstr>
      <vt:lpstr>Putting Conceptual Knowledge to Work: Constructive Induction (CI) &amp; Hypothesis Generation</vt:lpstr>
      <vt:lpstr>Experimental Context: CLL Research Consortium</vt:lpstr>
      <vt:lpstr>Multi-part CI Evaluation Study in CLL</vt:lpstr>
      <vt:lpstr>CKC Visualization</vt:lpstr>
      <vt:lpstr>PowerPoint Presentation</vt:lpstr>
      <vt:lpstr>Outline</vt:lpstr>
      <vt:lpstr>Ultimate Goal: Learning from Every Patient and Improving Care</vt:lpstr>
      <vt:lpstr>This Is An Inherently Biomedical Informatics Problem!</vt:lpstr>
      <vt:lpstr>To Achieve This Goal We Will Need A Systems Approach to Biomedicine…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Title</dc:title>
  <dc:creator>wisnuj</dc:creator>
  <cp:lastModifiedBy>user</cp:lastModifiedBy>
  <cp:revision>260</cp:revision>
  <dcterms:created xsi:type="dcterms:W3CDTF">2010-06-18T15:19:42Z</dcterms:created>
  <dcterms:modified xsi:type="dcterms:W3CDTF">2014-02-26T06:07:48Z</dcterms:modified>
</cp:coreProperties>
</file>